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N-body problem refers to the challenge in predicting the long-term motion of a system containing three or more gravitating objects, such as planets in a solar system. While equations can accurately describe the gravitational forces between two bodies (thanks to Newton's laws), extending this to systems with more bodies introduces complexity. The problem becomes analytically unsolvable due to the increasing number of unknown variables, leading to chaotic behavior where small differences in initial conditions result in vastly different outcomes over time. The restricted three-body problem is a simplified approach, treating one body as negligible, and advancements in computer simulations help approximate solutions for more accurate predictions.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https://www.notion.so/Final-Project-N-Problem-Simulation-7c643b73a56d43438f4f23d59dfcc6d2?pvs=4#00a12abef1d24e00847d5b65d3e68d69" TargetMode="External" Type="http://schemas.openxmlformats.org/officeDocument/2006/relationships/hyperlink"/><Relationship Id="rId3" Target="../media/image35.png" Type="http://schemas.openxmlformats.org/officeDocument/2006/relationships/image"/><Relationship Id="rId4" Target="../media/image36.svg" Type="http://schemas.openxmlformats.org/officeDocument/2006/relationships/image"/><Relationship Id="rId5" Target="https://www.notion.so/Final-Project-N-Problem-Simulation-7c643b73a56d43438f4f23d59dfcc6d2?pvs=4#90cd831d909a433d9f54579460237dac"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7870194" y="-6479731"/>
            <a:ext cx="16613224" cy="20217512"/>
            <a:chOff x="0" y="0"/>
            <a:chExt cx="22150966" cy="26956682"/>
          </a:xfrm>
        </p:grpSpPr>
        <p:sp>
          <p:nvSpPr>
            <p:cNvPr name="Freeform 3" id="3"/>
            <p:cNvSpPr/>
            <p:nvPr/>
          </p:nvSpPr>
          <p:spPr>
            <a:xfrm flipH="false" flipV="false" rot="-1553481">
              <a:off x="4487503" y="2542511"/>
              <a:ext cx="15120952" cy="15120952"/>
            </a:xfrm>
            <a:custGeom>
              <a:avLst/>
              <a:gdLst/>
              <a:ahLst/>
              <a:cxnLst/>
              <a:rect r="r" b="b" t="t" l="l"/>
              <a:pathLst>
                <a:path h="15120952" w="15120952">
                  <a:moveTo>
                    <a:pt x="0" y="0"/>
                  </a:moveTo>
                  <a:lnTo>
                    <a:pt x="15120952" y="0"/>
                  </a:lnTo>
                  <a:lnTo>
                    <a:pt x="15120952" y="15120951"/>
                  </a:lnTo>
                  <a:lnTo>
                    <a:pt x="0" y="15120951"/>
                  </a:lnTo>
                  <a:lnTo>
                    <a:pt x="0" y="0"/>
                  </a:lnTo>
                  <a:close/>
                </a:path>
              </a:pathLst>
            </a:custGeom>
            <a:blipFill>
              <a:blip r:embed="rId2">
                <a:alphaModFix amt="8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400859">
              <a:off x="2047905" y="18640085"/>
              <a:ext cx="4187090" cy="7894621"/>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E2EDF1">
                  <a:alpha val="47843"/>
                </a:srgbClr>
              </a:solidFill>
            </p:spPr>
          </p:sp>
        </p:grpSp>
        <p:sp>
          <p:nvSpPr>
            <p:cNvPr name="Freeform 6" id="6"/>
            <p:cNvSpPr/>
            <p:nvPr/>
          </p:nvSpPr>
          <p:spPr>
            <a:xfrm flipH="false" flipV="false" rot="2400859">
              <a:off x="5821316" y="17163338"/>
              <a:ext cx="2391300" cy="3888292"/>
            </a:xfrm>
            <a:custGeom>
              <a:avLst/>
              <a:gdLst/>
              <a:ahLst/>
              <a:cxnLst/>
              <a:rect r="r" b="b" t="t" l="l"/>
              <a:pathLst>
                <a:path h="3888292" w="2391300">
                  <a:moveTo>
                    <a:pt x="0" y="0"/>
                  </a:moveTo>
                  <a:lnTo>
                    <a:pt x="2391299" y="0"/>
                  </a:lnTo>
                  <a:lnTo>
                    <a:pt x="2391299" y="3888292"/>
                  </a:lnTo>
                  <a:lnTo>
                    <a:pt x="0" y="38882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152402" y="18058634"/>
              <a:ext cx="3567218" cy="3567218"/>
            </a:xfrm>
            <a:custGeom>
              <a:avLst/>
              <a:gdLst/>
              <a:ahLst/>
              <a:cxnLst/>
              <a:rect r="r" b="b" t="t" l="l"/>
              <a:pathLst>
                <a:path h="3567218" w="3567218">
                  <a:moveTo>
                    <a:pt x="0" y="0"/>
                  </a:moveTo>
                  <a:lnTo>
                    <a:pt x="3567218" y="0"/>
                  </a:lnTo>
                  <a:lnTo>
                    <a:pt x="3567218" y="3567218"/>
                  </a:lnTo>
                  <a:lnTo>
                    <a:pt x="0" y="3567218"/>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grpSp>
      <p:grpSp>
        <p:nvGrpSpPr>
          <p:cNvPr name="Group 8" id="8"/>
          <p:cNvGrpSpPr/>
          <p:nvPr/>
        </p:nvGrpSpPr>
        <p:grpSpPr>
          <a:xfrm rot="0">
            <a:off x="861972" y="2732182"/>
            <a:ext cx="11148996" cy="4822635"/>
            <a:chOff x="0" y="0"/>
            <a:chExt cx="14865328" cy="6430180"/>
          </a:xfrm>
        </p:grpSpPr>
        <p:sp>
          <p:nvSpPr>
            <p:cNvPr name="TextBox 9" id="9"/>
            <p:cNvSpPr txBox="true"/>
            <p:nvPr/>
          </p:nvSpPr>
          <p:spPr>
            <a:xfrm rot="0">
              <a:off x="0" y="-28575"/>
              <a:ext cx="10152476" cy="672888"/>
            </a:xfrm>
            <a:prstGeom prst="rect">
              <a:avLst/>
            </a:prstGeom>
          </p:spPr>
          <p:txBody>
            <a:bodyPr anchor="t" rtlCol="false" tIns="0" lIns="0" bIns="0" rIns="0">
              <a:spAutoFit/>
            </a:bodyPr>
            <a:lstStyle/>
            <a:p>
              <a:pPr>
                <a:lnSpc>
                  <a:spcPts val="4160"/>
                </a:lnSpc>
              </a:pPr>
              <a:r>
                <a:rPr lang="en-US" sz="3200" spc="224">
                  <a:solidFill>
                    <a:srgbClr val="E2EDF1"/>
                  </a:solidFill>
                  <a:latin typeface="Montserrat Classic"/>
                </a:rPr>
                <a:t>PARALLEL PROGRAMMING</a:t>
              </a:r>
            </a:p>
          </p:txBody>
        </p:sp>
        <p:sp>
          <p:nvSpPr>
            <p:cNvPr name="TextBox 10" id="10"/>
            <p:cNvSpPr txBox="true"/>
            <p:nvPr/>
          </p:nvSpPr>
          <p:spPr>
            <a:xfrm rot="0">
              <a:off x="0" y="1170258"/>
              <a:ext cx="14865328" cy="4073525"/>
            </a:xfrm>
            <a:prstGeom prst="rect">
              <a:avLst/>
            </a:prstGeom>
          </p:spPr>
          <p:txBody>
            <a:bodyPr anchor="t" rtlCol="false" tIns="0" lIns="0" bIns="0" rIns="0">
              <a:spAutoFit/>
            </a:bodyPr>
            <a:lstStyle/>
            <a:p>
              <a:pPr>
                <a:lnSpc>
                  <a:spcPts val="12000"/>
                </a:lnSpc>
              </a:pPr>
              <a:r>
                <a:rPr lang="en-US" sz="10000">
                  <a:solidFill>
                    <a:srgbClr val="E2EDF1"/>
                  </a:solidFill>
                  <a:latin typeface="Montserrat Classic Bold"/>
                </a:rPr>
                <a:t>N-BODY PROBLEM</a:t>
              </a:r>
            </a:p>
          </p:txBody>
        </p:sp>
        <p:sp>
          <p:nvSpPr>
            <p:cNvPr name="TextBox 11" id="11"/>
            <p:cNvSpPr txBox="true"/>
            <p:nvPr/>
          </p:nvSpPr>
          <p:spPr>
            <a:xfrm rot="0">
              <a:off x="0" y="5775495"/>
              <a:ext cx="10152477" cy="654685"/>
            </a:xfrm>
            <a:prstGeom prst="rect">
              <a:avLst/>
            </a:prstGeom>
          </p:spPr>
          <p:txBody>
            <a:bodyPr anchor="t" rtlCol="false" tIns="0" lIns="0" bIns="0" rIns="0">
              <a:spAutoFit/>
            </a:bodyPr>
            <a:lstStyle/>
            <a:p>
              <a:pPr>
                <a:lnSpc>
                  <a:spcPts val="4200"/>
                </a:lnSpc>
              </a:pPr>
              <a:r>
                <a:rPr lang="en-US" sz="2800" spc="212">
                  <a:solidFill>
                    <a:srgbClr val="E2EDF1"/>
                  </a:solidFill>
                  <a:latin typeface="Montserrat Classic"/>
                </a:rPr>
                <a:t>Anas &amp; Shahin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408815" y="628043"/>
            <a:ext cx="5947241" cy="3096232"/>
            <a:chOff x="0" y="0"/>
            <a:chExt cx="7929655" cy="4128310"/>
          </a:xfrm>
        </p:grpSpPr>
        <p:sp>
          <p:nvSpPr>
            <p:cNvPr name="Freeform 3" id="3"/>
            <p:cNvSpPr/>
            <p:nvPr/>
          </p:nvSpPr>
          <p:spPr>
            <a:xfrm flipH="false" flipV="false" rot="0">
              <a:off x="0" y="0"/>
              <a:ext cx="4128310" cy="4128310"/>
            </a:xfrm>
            <a:custGeom>
              <a:avLst/>
              <a:gdLst/>
              <a:ahLst/>
              <a:cxnLst/>
              <a:rect r="r" b="b" t="t" l="l"/>
              <a:pathLst>
                <a:path h="4128310" w="4128310">
                  <a:moveTo>
                    <a:pt x="0" y="0"/>
                  </a:moveTo>
                  <a:lnTo>
                    <a:pt x="4128310" y="0"/>
                  </a:lnTo>
                  <a:lnTo>
                    <a:pt x="4128310" y="4128310"/>
                  </a:lnTo>
                  <a:lnTo>
                    <a:pt x="0" y="4128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81227" y="1257705"/>
              <a:ext cx="2448427" cy="2448427"/>
            </a:xfrm>
            <a:custGeom>
              <a:avLst/>
              <a:gdLst/>
              <a:ahLst/>
              <a:cxnLst/>
              <a:rect r="r" b="b" t="t" l="l"/>
              <a:pathLst>
                <a:path h="2448427" w="2448427">
                  <a:moveTo>
                    <a:pt x="0" y="0"/>
                  </a:moveTo>
                  <a:lnTo>
                    <a:pt x="2448428" y="0"/>
                  </a:lnTo>
                  <a:lnTo>
                    <a:pt x="2448428" y="2448427"/>
                  </a:lnTo>
                  <a:lnTo>
                    <a:pt x="0" y="2448427"/>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7452464" y="0"/>
            <a:ext cx="11264094" cy="10287000"/>
          </a:xfrm>
          <a:custGeom>
            <a:avLst/>
            <a:gdLst/>
            <a:ahLst/>
            <a:cxnLst/>
            <a:rect r="r" b="b" t="t" l="l"/>
            <a:pathLst>
              <a:path h="10287000" w="11264094">
                <a:moveTo>
                  <a:pt x="0" y="0"/>
                </a:moveTo>
                <a:lnTo>
                  <a:pt x="11264094" y="0"/>
                </a:lnTo>
                <a:lnTo>
                  <a:pt x="11264094" y="10287000"/>
                </a:lnTo>
                <a:lnTo>
                  <a:pt x="0" y="10287000"/>
                </a:lnTo>
                <a:lnTo>
                  <a:pt x="0" y="0"/>
                </a:lnTo>
                <a:close/>
              </a:path>
            </a:pathLst>
          </a:custGeom>
          <a:blipFill>
            <a:blip r:embed="rId6"/>
            <a:stretch>
              <a:fillRect l="-2982" t="0" r="-9963" b="0"/>
            </a:stretch>
          </a:blipFill>
        </p:spPr>
      </p:sp>
      <p:grpSp>
        <p:nvGrpSpPr>
          <p:cNvPr name="Group 6" id="6"/>
          <p:cNvGrpSpPr/>
          <p:nvPr/>
        </p:nvGrpSpPr>
        <p:grpSpPr>
          <a:xfrm rot="0">
            <a:off x="408815" y="5340716"/>
            <a:ext cx="6795317" cy="3917584"/>
            <a:chOff x="0" y="0"/>
            <a:chExt cx="9060423" cy="5223445"/>
          </a:xfrm>
        </p:grpSpPr>
        <p:sp>
          <p:nvSpPr>
            <p:cNvPr name="TextBox 7" id="7"/>
            <p:cNvSpPr txBox="true"/>
            <p:nvPr/>
          </p:nvSpPr>
          <p:spPr>
            <a:xfrm rot="0">
              <a:off x="0" y="723537"/>
              <a:ext cx="9011125" cy="4499908"/>
            </a:xfrm>
            <a:prstGeom prst="rect">
              <a:avLst/>
            </a:prstGeom>
          </p:spPr>
          <p:txBody>
            <a:bodyPr anchor="t" rtlCol="false" tIns="0" lIns="0" bIns="0" rIns="0">
              <a:spAutoFit/>
            </a:bodyPr>
            <a:lstStyle/>
            <a:p>
              <a:pPr>
                <a:lnSpc>
                  <a:spcPts val="3356"/>
                </a:lnSpc>
              </a:pPr>
              <a:r>
                <a:rPr lang="en-US" sz="2237" spc="22">
                  <a:solidFill>
                    <a:srgbClr val="E2EDF1"/>
                  </a:solidFill>
                  <a:latin typeface="Montserrat Classic"/>
                </a:rPr>
                <a:t>This particular n-body problem simulation has been expertly adapted to be compatible with the Linux operating environment. The n-body problem, which is a classic issue in physics, requires careful and precise simulation, and this particular example provides a robust model for understanding this complex dynamical system </a:t>
              </a:r>
            </a:p>
          </p:txBody>
        </p:sp>
        <p:sp>
          <p:nvSpPr>
            <p:cNvPr name="TextBox 8" id="8"/>
            <p:cNvSpPr txBox="true"/>
            <p:nvPr/>
          </p:nvSpPr>
          <p:spPr>
            <a:xfrm rot="0">
              <a:off x="0" y="-28575"/>
              <a:ext cx="9060423" cy="596307"/>
            </a:xfrm>
            <a:prstGeom prst="rect">
              <a:avLst/>
            </a:prstGeom>
          </p:spPr>
          <p:txBody>
            <a:bodyPr anchor="t" rtlCol="false" tIns="0" lIns="0" bIns="0" rIns="0">
              <a:spAutoFit/>
            </a:bodyPr>
            <a:lstStyle/>
            <a:p>
              <a:pPr>
                <a:lnSpc>
                  <a:spcPts val="3684"/>
                </a:lnSpc>
              </a:pPr>
              <a:r>
                <a:rPr lang="en-US" sz="2834" spc="85">
                  <a:solidFill>
                    <a:srgbClr val="6BD4CD"/>
                  </a:solidFill>
                  <a:latin typeface="Montserrat Classic Bold"/>
                </a:rPr>
                <a:t>Main Sequential:</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1657825">
            <a:off x="801168" y="1507228"/>
            <a:ext cx="1836321" cy="1836321"/>
          </a:xfrm>
          <a:custGeom>
            <a:avLst/>
            <a:gdLst/>
            <a:ahLst/>
            <a:cxnLst/>
            <a:rect r="r" b="b" t="t" l="l"/>
            <a:pathLst>
              <a:path h="1836321" w="1836321">
                <a:moveTo>
                  <a:pt x="0" y="0"/>
                </a:moveTo>
                <a:lnTo>
                  <a:pt x="1836321" y="0"/>
                </a:lnTo>
                <a:lnTo>
                  <a:pt x="1836321" y="1836320"/>
                </a:lnTo>
                <a:lnTo>
                  <a:pt x="0" y="18363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0432">
            <a:off x="2873851" y="-894751"/>
            <a:ext cx="4614397" cy="4614397"/>
          </a:xfrm>
          <a:custGeom>
            <a:avLst/>
            <a:gdLst/>
            <a:ahLst/>
            <a:cxnLst/>
            <a:rect r="r" b="b" t="t" l="l"/>
            <a:pathLst>
              <a:path h="4614397" w="4614397">
                <a:moveTo>
                  <a:pt x="0" y="0"/>
                </a:moveTo>
                <a:lnTo>
                  <a:pt x="4614397" y="0"/>
                </a:lnTo>
                <a:lnTo>
                  <a:pt x="4614397" y="4614397"/>
                </a:lnTo>
                <a:lnTo>
                  <a:pt x="0" y="4614397"/>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24228" y="0"/>
            <a:ext cx="12795343" cy="10287000"/>
          </a:xfrm>
          <a:custGeom>
            <a:avLst/>
            <a:gdLst/>
            <a:ahLst/>
            <a:cxnLst/>
            <a:rect r="r" b="b" t="t" l="l"/>
            <a:pathLst>
              <a:path h="10287000" w="12795343">
                <a:moveTo>
                  <a:pt x="0" y="0"/>
                </a:moveTo>
                <a:lnTo>
                  <a:pt x="12795343" y="0"/>
                </a:lnTo>
                <a:lnTo>
                  <a:pt x="12795343" y="10287000"/>
                </a:lnTo>
                <a:lnTo>
                  <a:pt x="0" y="10287000"/>
                </a:lnTo>
                <a:lnTo>
                  <a:pt x="0" y="0"/>
                </a:lnTo>
                <a:close/>
              </a:path>
            </a:pathLst>
          </a:custGeom>
          <a:blipFill>
            <a:blip r:embed="rId6"/>
            <a:stretch>
              <a:fillRect l="-1282" t="0" r="-5330" b="0"/>
            </a:stretch>
          </a:blipFill>
        </p:spPr>
      </p:sp>
      <p:grpSp>
        <p:nvGrpSpPr>
          <p:cNvPr name="Group 5" id="5"/>
          <p:cNvGrpSpPr/>
          <p:nvPr/>
        </p:nvGrpSpPr>
        <p:grpSpPr>
          <a:xfrm rot="0">
            <a:off x="408815" y="4784670"/>
            <a:ext cx="6426993" cy="4473630"/>
            <a:chOff x="0" y="0"/>
            <a:chExt cx="8569324" cy="5964840"/>
          </a:xfrm>
        </p:grpSpPr>
        <p:sp>
          <p:nvSpPr>
            <p:cNvPr name="TextBox 6" id="6"/>
            <p:cNvSpPr txBox="true"/>
            <p:nvPr/>
          </p:nvSpPr>
          <p:spPr>
            <a:xfrm rot="0">
              <a:off x="0" y="623151"/>
              <a:ext cx="8522699" cy="5341689"/>
            </a:xfrm>
            <a:prstGeom prst="rect">
              <a:avLst/>
            </a:prstGeom>
          </p:spPr>
          <p:txBody>
            <a:bodyPr anchor="t" rtlCol="false" tIns="0" lIns="0" bIns="0" rIns="0">
              <a:spAutoFit/>
            </a:bodyPr>
            <a:lstStyle/>
            <a:p>
              <a:pPr>
                <a:lnSpc>
                  <a:spcPts val="2889"/>
                </a:lnSpc>
              </a:pPr>
              <a:r>
                <a:rPr lang="en-US" sz="1926" spc="19">
                  <a:solidFill>
                    <a:srgbClr val="E2EDF1"/>
                  </a:solidFill>
                  <a:latin typeface="Montserrat Classic"/>
                </a:rPr>
                <a:t>The following text pertains to a read file that is specifically designed to decode the binary output that is generated by the prior code. This decoded output is then converted into results that are easily readable and understandable, allowing users to make sense of the processed data with greater ease. The primary purpose of this read file is to bridge the gap between complex binary code and user-friendly text, thereby ensuring that the key findings and outcomes of the code are accessible to all.</a:t>
              </a:r>
            </a:p>
          </p:txBody>
        </p:sp>
        <p:sp>
          <p:nvSpPr>
            <p:cNvPr name="TextBox 7" id="7"/>
            <p:cNvSpPr txBox="true"/>
            <p:nvPr/>
          </p:nvSpPr>
          <p:spPr>
            <a:xfrm rot="0">
              <a:off x="0" y="-28575"/>
              <a:ext cx="8569324" cy="517341"/>
            </a:xfrm>
            <a:prstGeom prst="rect">
              <a:avLst/>
            </a:prstGeom>
          </p:spPr>
          <p:txBody>
            <a:bodyPr anchor="t" rtlCol="false" tIns="0" lIns="0" bIns="0" rIns="0">
              <a:spAutoFit/>
            </a:bodyPr>
            <a:lstStyle/>
            <a:p>
              <a:pPr>
                <a:lnSpc>
                  <a:spcPts val="3172"/>
                </a:lnSpc>
              </a:pPr>
              <a:r>
                <a:rPr lang="en-US" sz="2440" spc="73">
                  <a:solidFill>
                    <a:srgbClr val="6BD4CD"/>
                  </a:solidFill>
                  <a:latin typeface="Montserrat Classic Bold"/>
                </a:rPr>
                <a:t>Read function: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0148008" cy="4809811"/>
            <a:chOff x="0" y="0"/>
            <a:chExt cx="13530677" cy="6413081"/>
          </a:xfrm>
        </p:grpSpPr>
        <p:sp>
          <p:nvSpPr>
            <p:cNvPr name="TextBox 3" id="3"/>
            <p:cNvSpPr txBox="true"/>
            <p:nvPr/>
          </p:nvSpPr>
          <p:spPr>
            <a:xfrm rot="0">
              <a:off x="0" y="1476735"/>
              <a:ext cx="13530677" cy="3667125"/>
            </a:xfrm>
            <a:prstGeom prst="rect">
              <a:avLst/>
            </a:prstGeom>
          </p:spPr>
          <p:txBody>
            <a:bodyPr anchor="t" rtlCol="false" tIns="0" lIns="0" bIns="0" rIns="0">
              <a:spAutoFit/>
            </a:bodyPr>
            <a:lstStyle/>
            <a:p>
              <a:pPr>
                <a:lnSpc>
                  <a:spcPts val="7200"/>
                </a:lnSpc>
              </a:pPr>
              <a:r>
                <a:rPr lang="en-US" sz="6000" spc="89">
                  <a:solidFill>
                    <a:srgbClr val="6BD4CD"/>
                  </a:solidFill>
                  <a:latin typeface="Montserrat Classic Bold"/>
                </a:rPr>
                <a:t>THE ENHANCEMENT THROUGH CODE PARALIZATION </a:t>
              </a:r>
            </a:p>
          </p:txBody>
        </p:sp>
        <p:sp>
          <p:nvSpPr>
            <p:cNvPr name="TextBox 4" id="4"/>
            <p:cNvSpPr txBox="true"/>
            <p:nvPr/>
          </p:nvSpPr>
          <p:spPr>
            <a:xfrm rot="0">
              <a:off x="0" y="-38100"/>
              <a:ext cx="13530677" cy="799253"/>
            </a:xfrm>
            <a:prstGeom prst="rect">
              <a:avLst/>
            </a:prstGeom>
          </p:spPr>
          <p:txBody>
            <a:bodyPr anchor="t" rtlCol="false" tIns="0" lIns="0" bIns="0" rIns="0">
              <a:spAutoFit/>
            </a:bodyPr>
            <a:lstStyle/>
            <a:p>
              <a:pPr>
                <a:lnSpc>
                  <a:spcPts val="4940"/>
                </a:lnSpc>
              </a:pPr>
              <a:r>
                <a:rPr lang="en-US" sz="3800" spc="113">
                  <a:solidFill>
                    <a:srgbClr val="E2EDF1"/>
                  </a:solidFill>
                  <a:latin typeface="Montserrat Classic Bold"/>
                </a:rPr>
                <a:t>Chapter 3: Paralization</a:t>
              </a:r>
            </a:p>
          </p:txBody>
        </p:sp>
        <p:sp>
          <p:nvSpPr>
            <p:cNvPr name="TextBox 5" id="5"/>
            <p:cNvSpPr txBox="true"/>
            <p:nvPr/>
          </p:nvSpPr>
          <p:spPr>
            <a:xfrm rot="0">
              <a:off x="0" y="5716486"/>
              <a:ext cx="13530677" cy="696595"/>
            </a:xfrm>
            <a:prstGeom prst="rect">
              <a:avLst/>
            </a:prstGeom>
          </p:spPr>
          <p:txBody>
            <a:bodyPr anchor="t" rtlCol="false" tIns="0" lIns="0" bIns="0" rIns="0">
              <a:spAutoFit/>
            </a:bodyPr>
            <a:lstStyle/>
            <a:p>
              <a:pPr>
                <a:lnSpc>
                  <a:spcPts val="4290"/>
                </a:lnSpc>
              </a:pPr>
            </a:p>
          </p:txBody>
        </p:sp>
      </p:grpSp>
      <p:sp>
        <p:nvSpPr>
          <p:cNvPr name="Freeform 6" id="6"/>
          <p:cNvSpPr/>
          <p:nvPr/>
        </p:nvSpPr>
        <p:spPr>
          <a:xfrm flipH="true" flipV="false" rot="0">
            <a:off x="408815" y="8340401"/>
            <a:ext cx="2924935" cy="1184599"/>
          </a:xfrm>
          <a:custGeom>
            <a:avLst/>
            <a:gdLst/>
            <a:ahLst/>
            <a:cxnLst/>
            <a:rect r="r" b="b" t="t" l="l"/>
            <a:pathLst>
              <a:path h="1184599" w="2924935">
                <a:moveTo>
                  <a:pt x="2924935" y="0"/>
                </a:moveTo>
                <a:lnTo>
                  <a:pt x="0" y="0"/>
                </a:lnTo>
                <a:lnTo>
                  <a:pt x="0" y="1184599"/>
                </a:lnTo>
                <a:lnTo>
                  <a:pt x="2924935" y="1184599"/>
                </a:lnTo>
                <a:lnTo>
                  <a:pt x="29249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rot="0">
            <a:off x="-247650" y="9258300"/>
            <a:ext cx="18840450" cy="1257300"/>
          </a:xfrm>
          <a:prstGeom prst="rect">
            <a:avLst/>
          </a:prstGeom>
          <a:solidFill>
            <a:srgbClr val="6BD4CD"/>
          </a:solidFill>
        </p:spPr>
      </p:sp>
      <p:grpSp>
        <p:nvGrpSpPr>
          <p:cNvPr name="Group 8" id="8"/>
          <p:cNvGrpSpPr/>
          <p:nvPr/>
        </p:nvGrpSpPr>
        <p:grpSpPr>
          <a:xfrm rot="0">
            <a:off x="11242448" y="1028700"/>
            <a:ext cx="4988152" cy="9792504"/>
            <a:chOff x="0" y="0"/>
            <a:chExt cx="6650870" cy="13056673"/>
          </a:xfrm>
        </p:grpSpPr>
        <p:grpSp>
          <p:nvGrpSpPr>
            <p:cNvPr name="Group 9" id="9"/>
            <p:cNvGrpSpPr/>
            <p:nvPr/>
          </p:nvGrpSpPr>
          <p:grpSpPr>
            <a:xfrm rot="0">
              <a:off x="0" y="2896673"/>
              <a:ext cx="6650870" cy="9906000"/>
              <a:chOff x="0" y="0"/>
              <a:chExt cx="6350000" cy="5499100"/>
            </a:xfrm>
          </p:grpSpPr>
          <p:sp>
            <p:nvSpPr>
              <p:cNvPr name="Freeform 10" id="10"/>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E2EDF1">
                  <a:alpha val="19608"/>
                </a:srgbClr>
              </a:solidFill>
            </p:spPr>
          </p:sp>
        </p:grpSp>
        <p:grpSp>
          <p:nvGrpSpPr>
            <p:cNvPr name="Group 11" id="11"/>
            <p:cNvGrpSpPr/>
            <p:nvPr/>
          </p:nvGrpSpPr>
          <p:grpSpPr>
            <a:xfrm rot="0">
              <a:off x="698500" y="3150673"/>
              <a:ext cx="5253870" cy="9906000"/>
              <a:chOff x="0" y="0"/>
              <a:chExt cx="6350000" cy="5499100"/>
            </a:xfrm>
          </p:grpSpPr>
          <p:sp>
            <p:nvSpPr>
              <p:cNvPr name="Freeform 12" id="12"/>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E2EDF1">
                  <a:alpha val="54902"/>
                </a:srgbClr>
              </a:solidFill>
            </p:spPr>
          </p:sp>
        </p:grpSp>
        <p:sp>
          <p:nvSpPr>
            <p:cNvPr name="Freeform 13" id="13"/>
            <p:cNvSpPr/>
            <p:nvPr/>
          </p:nvSpPr>
          <p:spPr>
            <a:xfrm flipH="false" flipV="false" rot="0">
              <a:off x="1780991" y="0"/>
              <a:ext cx="3000551" cy="4878945"/>
            </a:xfrm>
            <a:custGeom>
              <a:avLst/>
              <a:gdLst/>
              <a:ahLst/>
              <a:cxnLst/>
              <a:rect r="r" b="b" t="t" l="l"/>
              <a:pathLst>
                <a:path h="4878945" w="3000551">
                  <a:moveTo>
                    <a:pt x="0" y="0"/>
                  </a:moveTo>
                  <a:lnTo>
                    <a:pt x="3000551" y="0"/>
                  </a:lnTo>
                  <a:lnTo>
                    <a:pt x="3000551" y="4878945"/>
                  </a:lnTo>
                  <a:lnTo>
                    <a:pt x="0" y="4878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247650" y="7696242"/>
            <a:ext cx="18840450" cy="2819358"/>
            <a:chOff x="0" y="0"/>
            <a:chExt cx="25120600" cy="3759144"/>
          </a:xfrm>
        </p:grpSpPr>
        <p:sp>
          <p:nvSpPr>
            <p:cNvPr name="Freeform 15" id="15"/>
            <p:cNvSpPr/>
            <p:nvPr/>
          </p:nvSpPr>
          <p:spPr>
            <a:xfrm flipH="false" flipV="false" rot="0">
              <a:off x="12278349" y="195063"/>
              <a:ext cx="5476251" cy="2217882"/>
            </a:xfrm>
            <a:custGeom>
              <a:avLst/>
              <a:gdLst/>
              <a:ahLst/>
              <a:cxnLst/>
              <a:rect r="r" b="b" t="t" l="l"/>
              <a:pathLst>
                <a:path h="2217882" w="5476251">
                  <a:moveTo>
                    <a:pt x="0" y="0"/>
                  </a:moveTo>
                  <a:lnTo>
                    <a:pt x="5476251" y="0"/>
                  </a:lnTo>
                  <a:lnTo>
                    <a:pt x="5476251" y="2217881"/>
                  </a:lnTo>
                  <a:lnTo>
                    <a:pt x="0" y="2217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rot="0">
              <a:off x="0" y="2082744"/>
              <a:ext cx="25120600" cy="1676400"/>
            </a:xfrm>
            <a:prstGeom prst="rect">
              <a:avLst/>
            </a:prstGeom>
            <a:solidFill>
              <a:srgbClr val="6BD4CD"/>
            </a:solidFill>
          </p:spPr>
        </p:sp>
        <p:sp>
          <p:nvSpPr>
            <p:cNvPr name="Freeform 17" id="17"/>
            <p:cNvSpPr/>
            <p:nvPr/>
          </p:nvSpPr>
          <p:spPr>
            <a:xfrm flipH="true" flipV="false" rot="0">
              <a:off x="19561621" y="0"/>
              <a:ext cx="5330379" cy="2158803"/>
            </a:xfrm>
            <a:custGeom>
              <a:avLst/>
              <a:gdLst/>
              <a:ahLst/>
              <a:cxnLst/>
              <a:rect r="r" b="b" t="t" l="l"/>
              <a:pathLst>
                <a:path h="2158803" w="5330379">
                  <a:moveTo>
                    <a:pt x="5330379" y="0"/>
                  </a:moveTo>
                  <a:lnTo>
                    <a:pt x="0" y="0"/>
                  </a:lnTo>
                  <a:lnTo>
                    <a:pt x="0" y="2158803"/>
                  </a:lnTo>
                  <a:lnTo>
                    <a:pt x="5330379" y="2158803"/>
                  </a:lnTo>
                  <a:lnTo>
                    <a:pt x="533037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254749" y="985794"/>
              <a:ext cx="3147531" cy="1274750"/>
            </a:xfrm>
            <a:custGeom>
              <a:avLst/>
              <a:gdLst/>
              <a:ahLst/>
              <a:cxnLst/>
              <a:rect r="r" b="b" t="t" l="l"/>
              <a:pathLst>
                <a:path h="1274750" w="3147531">
                  <a:moveTo>
                    <a:pt x="0" y="0"/>
                  </a:moveTo>
                  <a:lnTo>
                    <a:pt x="3147531" y="0"/>
                  </a:lnTo>
                  <a:lnTo>
                    <a:pt x="3147531" y="1274750"/>
                  </a:lnTo>
                  <a:lnTo>
                    <a:pt x="0" y="1274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28700" y="3314700"/>
            <a:ext cx="7905750" cy="2800350"/>
          </a:xfrm>
          <a:prstGeom prst="rect">
            <a:avLst/>
          </a:prstGeom>
          <a:solidFill>
            <a:srgbClr val="E2EDF1">
              <a:alpha val="92941"/>
            </a:srgbClr>
          </a:solidFill>
        </p:spPr>
      </p:sp>
      <p:sp>
        <p:nvSpPr>
          <p:cNvPr name="AutoShape 3" id="3">
            <a:hlinkClick r:id="rId2" tooltip="https://www.notion.so/Final-Project-N-Problem-Simulation-7c643b73a56d43438f4f23d59dfcc6d2?pvs=4#00a12abef1d24e00847d5b65d3e68d69"/>
          </p:cNvPr>
          <p:cNvSpPr/>
          <p:nvPr/>
        </p:nvSpPr>
        <p:spPr>
          <a:xfrm rot="0">
            <a:off x="1028700" y="6457950"/>
            <a:ext cx="7905750" cy="2800350"/>
          </a:xfrm>
          <a:prstGeom prst="rect">
            <a:avLst/>
          </a:prstGeom>
          <a:solidFill>
            <a:srgbClr val="E2EDF1">
              <a:alpha val="92941"/>
            </a:srgbClr>
          </a:solidFill>
        </p:spPr>
      </p:sp>
      <p:sp>
        <p:nvSpPr>
          <p:cNvPr name="Freeform 4" id="4"/>
          <p:cNvSpPr/>
          <p:nvPr/>
        </p:nvSpPr>
        <p:spPr>
          <a:xfrm flipH="false" flipV="false" rot="0">
            <a:off x="12892256" y="-57150"/>
            <a:ext cx="4772025" cy="4772025"/>
          </a:xfrm>
          <a:custGeom>
            <a:avLst/>
            <a:gdLst/>
            <a:ahLst/>
            <a:cxnLst/>
            <a:rect r="r" b="b" t="t" l="l"/>
            <a:pathLst>
              <a:path h="4772025" w="4772025">
                <a:moveTo>
                  <a:pt x="0" y="0"/>
                </a:moveTo>
                <a:lnTo>
                  <a:pt x="4772025" y="0"/>
                </a:lnTo>
                <a:lnTo>
                  <a:pt x="4772025" y="4772025"/>
                </a:lnTo>
                <a:lnTo>
                  <a:pt x="0" y="4772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9353550" y="3314700"/>
            <a:ext cx="7905750" cy="2800350"/>
          </a:xfrm>
          <a:prstGeom prst="rect">
            <a:avLst/>
          </a:prstGeom>
          <a:solidFill>
            <a:srgbClr val="E2EDF1"/>
          </a:solidFill>
        </p:spPr>
      </p:sp>
      <p:sp>
        <p:nvSpPr>
          <p:cNvPr name="AutoShape 6" id="6">
            <a:hlinkClick r:id="rId5" tooltip="https://www.notion.so/Final-Project-N-Problem-Simulation-7c643b73a56d43438f4f23d59dfcc6d2?pvs=4#90cd831d909a433d9f54579460237dac"/>
          </p:cNvPr>
          <p:cNvSpPr/>
          <p:nvPr/>
        </p:nvSpPr>
        <p:spPr>
          <a:xfrm rot="0">
            <a:off x="9353550" y="6457950"/>
            <a:ext cx="7905750" cy="2800350"/>
          </a:xfrm>
          <a:prstGeom prst="rect">
            <a:avLst/>
          </a:prstGeom>
          <a:solidFill>
            <a:srgbClr val="E2EDF1"/>
          </a:solidFill>
        </p:spPr>
      </p:sp>
      <p:sp>
        <p:nvSpPr>
          <p:cNvPr name="TextBox 7" id="7"/>
          <p:cNvSpPr txBox="true"/>
          <p:nvPr/>
        </p:nvSpPr>
        <p:spPr>
          <a:xfrm rot="0">
            <a:off x="1028700" y="1185863"/>
            <a:ext cx="11119558" cy="923925"/>
          </a:xfrm>
          <a:prstGeom prst="rect">
            <a:avLst/>
          </a:prstGeom>
        </p:spPr>
        <p:txBody>
          <a:bodyPr anchor="t" rtlCol="false" tIns="0" lIns="0" bIns="0" rIns="0">
            <a:spAutoFit/>
          </a:bodyPr>
          <a:lstStyle/>
          <a:p>
            <a:pPr>
              <a:lnSpc>
                <a:spcPts val="7200"/>
              </a:lnSpc>
            </a:pPr>
            <a:r>
              <a:rPr lang="en-US" sz="6000" spc="89">
                <a:solidFill>
                  <a:srgbClr val="6BD4CD"/>
                </a:solidFill>
                <a:latin typeface="Montserrat Classic Bold"/>
              </a:rPr>
              <a:t>PARALYZATION </a:t>
            </a:r>
          </a:p>
        </p:txBody>
      </p:sp>
      <p:grpSp>
        <p:nvGrpSpPr>
          <p:cNvPr name="Group 8" id="8"/>
          <p:cNvGrpSpPr/>
          <p:nvPr/>
        </p:nvGrpSpPr>
        <p:grpSpPr>
          <a:xfrm rot="0">
            <a:off x="1225740" y="3455116"/>
            <a:ext cx="7314630" cy="2578320"/>
            <a:chOff x="0" y="0"/>
            <a:chExt cx="9752840" cy="3437760"/>
          </a:xfrm>
        </p:grpSpPr>
        <p:sp>
          <p:nvSpPr>
            <p:cNvPr name="TextBox 9" id="9"/>
            <p:cNvSpPr txBox="true"/>
            <p:nvPr/>
          </p:nvSpPr>
          <p:spPr>
            <a:xfrm rot="0">
              <a:off x="0" y="-28575"/>
              <a:ext cx="9752840" cy="662445"/>
            </a:xfrm>
            <a:prstGeom prst="rect">
              <a:avLst/>
            </a:prstGeom>
          </p:spPr>
          <p:txBody>
            <a:bodyPr anchor="t" rtlCol="false" tIns="0" lIns="0" bIns="0" rIns="0">
              <a:spAutoFit/>
            </a:bodyPr>
            <a:lstStyle/>
            <a:p>
              <a:pPr>
                <a:lnSpc>
                  <a:spcPts val="4070"/>
                </a:lnSpc>
              </a:pPr>
              <a:r>
                <a:rPr lang="en-US" sz="3131" spc="313">
                  <a:solidFill>
                    <a:srgbClr val="04345C"/>
                  </a:solidFill>
                  <a:latin typeface="Montserrat Classic"/>
                </a:rPr>
                <a:t>OPEN MP</a:t>
              </a:r>
            </a:p>
          </p:txBody>
        </p:sp>
        <p:sp>
          <p:nvSpPr>
            <p:cNvPr name="TextBox 10" id="10"/>
            <p:cNvSpPr txBox="true"/>
            <p:nvPr/>
          </p:nvSpPr>
          <p:spPr>
            <a:xfrm rot="0">
              <a:off x="0" y="970805"/>
              <a:ext cx="9752840" cy="2466955"/>
            </a:xfrm>
            <a:prstGeom prst="rect">
              <a:avLst/>
            </a:prstGeom>
          </p:spPr>
          <p:txBody>
            <a:bodyPr anchor="t" rtlCol="false" tIns="0" lIns="0" bIns="0" rIns="0">
              <a:spAutoFit/>
            </a:bodyPr>
            <a:lstStyle/>
            <a:p>
              <a:pPr>
                <a:lnSpc>
                  <a:spcPts val="3700"/>
                </a:lnSpc>
              </a:pPr>
              <a:r>
                <a:rPr lang="en-US" sz="2467" spc="24">
                  <a:solidFill>
                    <a:srgbClr val="04345C"/>
                  </a:solidFill>
                  <a:latin typeface="Montserrat Classic"/>
                </a:rPr>
                <a:t> Shared-memory parallelism by employing multiple threads to concurrently compute interactions. Well-suited for multi-core processors.</a:t>
              </a:r>
            </a:p>
          </p:txBody>
        </p:sp>
      </p:grpSp>
      <p:grpSp>
        <p:nvGrpSpPr>
          <p:cNvPr name="Group 11" id="11"/>
          <p:cNvGrpSpPr/>
          <p:nvPr/>
        </p:nvGrpSpPr>
        <p:grpSpPr>
          <a:xfrm rot="0">
            <a:off x="9557567" y="3455116"/>
            <a:ext cx="7374831" cy="2507236"/>
            <a:chOff x="0" y="0"/>
            <a:chExt cx="9833108" cy="3342981"/>
          </a:xfrm>
        </p:grpSpPr>
        <p:sp>
          <p:nvSpPr>
            <p:cNvPr name="TextBox 12" id="12"/>
            <p:cNvSpPr txBox="true"/>
            <p:nvPr/>
          </p:nvSpPr>
          <p:spPr>
            <a:xfrm rot="0">
              <a:off x="0" y="-38100"/>
              <a:ext cx="9833108" cy="654494"/>
            </a:xfrm>
            <a:prstGeom prst="rect">
              <a:avLst/>
            </a:prstGeom>
          </p:spPr>
          <p:txBody>
            <a:bodyPr anchor="t" rtlCol="false" tIns="0" lIns="0" bIns="0" rIns="0">
              <a:spAutoFit/>
            </a:bodyPr>
            <a:lstStyle/>
            <a:p>
              <a:pPr>
                <a:lnSpc>
                  <a:spcPts val="3958"/>
                </a:lnSpc>
              </a:pPr>
              <a:r>
                <a:rPr lang="en-US" sz="3044" spc="304">
                  <a:solidFill>
                    <a:srgbClr val="04345C"/>
                  </a:solidFill>
                  <a:latin typeface="Montserrat Classic"/>
                </a:rPr>
                <a:t>PTHREADS</a:t>
              </a:r>
            </a:p>
          </p:txBody>
        </p:sp>
        <p:sp>
          <p:nvSpPr>
            <p:cNvPr name="TextBox 13" id="13"/>
            <p:cNvSpPr txBox="true"/>
            <p:nvPr/>
          </p:nvSpPr>
          <p:spPr>
            <a:xfrm rot="0">
              <a:off x="0" y="960727"/>
              <a:ext cx="9833108" cy="2382254"/>
            </a:xfrm>
            <a:prstGeom prst="rect">
              <a:avLst/>
            </a:prstGeom>
          </p:spPr>
          <p:txBody>
            <a:bodyPr anchor="t" rtlCol="false" tIns="0" lIns="0" bIns="0" rIns="0">
              <a:spAutoFit/>
            </a:bodyPr>
            <a:lstStyle/>
            <a:p>
              <a:pPr>
                <a:lnSpc>
                  <a:spcPts val="3598"/>
                </a:lnSpc>
              </a:pPr>
              <a:r>
                <a:rPr lang="en-US" sz="2399" spc="23">
                  <a:solidFill>
                    <a:srgbClr val="04345C"/>
                  </a:solidFill>
                  <a:latin typeface="Montserrat Classic"/>
                </a:rPr>
                <a:t> A threading library for parallelizing tasks in a multi-threaded environment. It can be utilized to parallelize computations within a shared-memory system.</a:t>
              </a:r>
            </a:p>
          </p:txBody>
        </p:sp>
      </p:grpSp>
      <p:grpSp>
        <p:nvGrpSpPr>
          <p:cNvPr name="Group 14" id="14"/>
          <p:cNvGrpSpPr/>
          <p:nvPr/>
        </p:nvGrpSpPr>
        <p:grpSpPr>
          <a:xfrm rot="0">
            <a:off x="9557567" y="6628813"/>
            <a:ext cx="7374831" cy="2458624"/>
            <a:chOff x="0" y="0"/>
            <a:chExt cx="9833108" cy="3278166"/>
          </a:xfrm>
        </p:grpSpPr>
        <p:sp>
          <p:nvSpPr>
            <p:cNvPr name="TextBox 15" id="15"/>
            <p:cNvSpPr txBox="true"/>
            <p:nvPr/>
          </p:nvSpPr>
          <p:spPr>
            <a:xfrm rot="0">
              <a:off x="0" y="-28575"/>
              <a:ext cx="9833108" cy="633018"/>
            </a:xfrm>
            <a:prstGeom prst="rect">
              <a:avLst/>
            </a:prstGeom>
          </p:spPr>
          <p:txBody>
            <a:bodyPr anchor="t" rtlCol="false" tIns="0" lIns="0" bIns="0" rIns="0">
              <a:spAutoFit/>
            </a:bodyPr>
            <a:lstStyle/>
            <a:p>
              <a:pPr>
                <a:lnSpc>
                  <a:spcPts val="3881"/>
                </a:lnSpc>
              </a:pPr>
              <a:r>
                <a:rPr lang="en-US" sz="2985" spc="298">
                  <a:solidFill>
                    <a:srgbClr val="04345C"/>
                  </a:solidFill>
                  <a:latin typeface="Montserrat Classic"/>
                </a:rPr>
                <a:t>CUDA C</a:t>
              </a:r>
            </a:p>
          </p:txBody>
        </p:sp>
        <p:sp>
          <p:nvSpPr>
            <p:cNvPr name="TextBox 16" id="16"/>
            <p:cNvSpPr txBox="true"/>
            <p:nvPr/>
          </p:nvSpPr>
          <p:spPr>
            <a:xfrm rot="0">
              <a:off x="0" y="931282"/>
              <a:ext cx="9833108" cy="2346884"/>
            </a:xfrm>
            <a:prstGeom prst="rect">
              <a:avLst/>
            </a:prstGeom>
          </p:spPr>
          <p:txBody>
            <a:bodyPr anchor="t" rtlCol="false" tIns="0" lIns="0" bIns="0" rIns="0">
              <a:spAutoFit/>
            </a:bodyPr>
            <a:lstStyle/>
            <a:p>
              <a:pPr>
                <a:lnSpc>
                  <a:spcPts val="3528"/>
                </a:lnSpc>
              </a:pPr>
              <a:r>
                <a:rPr lang="en-US" sz="2352" spc="23">
                  <a:solidFill>
                    <a:srgbClr val="04345C"/>
                  </a:solidFill>
                  <a:latin typeface="Montserrat Classic"/>
                </a:rPr>
                <a:t>Tailored for NVIDIA GPUs, CUDA offloads parallelable tasks to the GPU, taking advantage of its parallel processing capabilities and accelerating simulations.</a:t>
              </a:r>
            </a:p>
          </p:txBody>
        </p:sp>
      </p:grpSp>
      <p:grpSp>
        <p:nvGrpSpPr>
          <p:cNvPr name="Group 17" id="17"/>
          <p:cNvGrpSpPr/>
          <p:nvPr/>
        </p:nvGrpSpPr>
        <p:grpSpPr>
          <a:xfrm rot="0">
            <a:off x="1287962" y="6622667"/>
            <a:ext cx="7252408" cy="2470915"/>
            <a:chOff x="0" y="0"/>
            <a:chExt cx="9669877" cy="3294553"/>
          </a:xfrm>
        </p:grpSpPr>
        <p:sp>
          <p:nvSpPr>
            <p:cNvPr name="TextBox 18" id="18"/>
            <p:cNvSpPr txBox="true"/>
            <p:nvPr/>
          </p:nvSpPr>
          <p:spPr>
            <a:xfrm rot="0">
              <a:off x="0" y="-38100"/>
              <a:ext cx="9669877" cy="645565"/>
            </a:xfrm>
            <a:prstGeom prst="rect">
              <a:avLst/>
            </a:prstGeom>
          </p:spPr>
          <p:txBody>
            <a:bodyPr anchor="t" rtlCol="false" tIns="0" lIns="0" bIns="0" rIns="0">
              <a:spAutoFit/>
            </a:bodyPr>
            <a:lstStyle/>
            <a:p>
              <a:pPr>
                <a:lnSpc>
                  <a:spcPts val="3901"/>
                </a:lnSpc>
              </a:pPr>
              <a:r>
                <a:rPr lang="en-US" sz="3000" spc="300">
                  <a:solidFill>
                    <a:srgbClr val="04345C"/>
                  </a:solidFill>
                  <a:latin typeface="Montserrat Classic"/>
                </a:rPr>
                <a:t>MESSAGE PASSING INTERFACE</a:t>
              </a:r>
            </a:p>
          </p:txBody>
        </p:sp>
        <p:sp>
          <p:nvSpPr>
            <p:cNvPr name="TextBox 19" id="19"/>
            <p:cNvSpPr txBox="true"/>
            <p:nvPr/>
          </p:nvSpPr>
          <p:spPr>
            <a:xfrm rot="0">
              <a:off x="0" y="936318"/>
              <a:ext cx="9669877" cy="2358235"/>
            </a:xfrm>
            <a:prstGeom prst="rect">
              <a:avLst/>
            </a:prstGeom>
          </p:spPr>
          <p:txBody>
            <a:bodyPr anchor="t" rtlCol="false" tIns="0" lIns="0" bIns="0" rIns="0">
              <a:spAutoFit/>
            </a:bodyPr>
            <a:lstStyle/>
            <a:p>
              <a:pPr>
                <a:lnSpc>
                  <a:spcPts val="3546"/>
                </a:lnSpc>
              </a:pPr>
              <a:r>
                <a:rPr lang="en-US" sz="2364" spc="23">
                  <a:solidFill>
                    <a:srgbClr val="04345C"/>
                  </a:solidFill>
                  <a:latin typeface="Montserrat Classic"/>
                </a:rPr>
                <a:t> Enables parallel computing in distributed-memory environments by allowing communication between separate processes. MPI is suitable for large-scale clusters .</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9578620" y="-4997092"/>
            <a:ext cx="12869447" cy="17397283"/>
            <a:chOff x="0" y="0"/>
            <a:chExt cx="17159262" cy="23196377"/>
          </a:xfrm>
        </p:grpSpPr>
        <p:sp>
          <p:nvSpPr>
            <p:cNvPr name="Freeform 3" id="3"/>
            <p:cNvSpPr/>
            <p:nvPr/>
          </p:nvSpPr>
          <p:spPr>
            <a:xfrm flipH="false" flipV="false" rot="-1553481">
              <a:off x="2159144" y="2159144"/>
              <a:ext cx="12840974" cy="12840974"/>
            </a:xfrm>
            <a:custGeom>
              <a:avLst/>
              <a:gdLst/>
              <a:ahLst/>
              <a:cxnLst/>
              <a:rect r="r" b="b" t="t" l="l"/>
              <a:pathLst>
                <a:path h="12840974" w="12840974">
                  <a:moveTo>
                    <a:pt x="0" y="0"/>
                  </a:moveTo>
                  <a:lnTo>
                    <a:pt x="12840974" y="0"/>
                  </a:lnTo>
                  <a:lnTo>
                    <a:pt x="12840974" y="12840974"/>
                  </a:lnTo>
                  <a:lnTo>
                    <a:pt x="0" y="12840974"/>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441559">
              <a:off x="1723348" y="16913782"/>
              <a:ext cx="3129772" cy="5901083"/>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E2EDF1">
                  <a:alpha val="27451"/>
                </a:srgbClr>
              </a:solidFill>
            </p:spPr>
          </p:sp>
        </p:grpSp>
        <p:sp>
          <p:nvSpPr>
            <p:cNvPr name="Freeform 6" id="6"/>
            <p:cNvSpPr/>
            <p:nvPr/>
          </p:nvSpPr>
          <p:spPr>
            <a:xfrm flipH="false" flipV="false" rot="1441559">
              <a:off x="3744288" y="15318527"/>
              <a:ext cx="1787452" cy="2906426"/>
            </a:xfrm>
            <a:custGeom>
              <a:avLst/>
              <a:gdLst/>
              <a:ahLst/>
              <a:cxnLst/>
              <a:rect r="r" b="b" t="t" l="l"/>
              <a:pathLst>
                <a:path h="2906426" w="1787452">
                  <a:moveTo>
                    <a:pt x="0" y="0"/>
                  </a:moveTo>
                  <a:lnTo>
                    <a:pt x="1787452" y="0"/>
                  </a:lnTo>
                  <a:lnTo>
                    <a:pt x="1787452" y="2906426"/>
                  </a:lnTo>
                  <a:lnTo>
                    <a:pt x="0" y="2906426"/>
                  </a:lnTo>
                  <a:lnTo>
                    <a:pt x="0" y="0"/>
                  </a:lnTo>
                  <a:close/>
                </a:path>
              </a:pathLst>
            </a:custGeom>
            <a:blipFill>
              <a:blip r:embed="rId4">
                <a:alphaModFix amt="91000"/>
                <a:extLst>
                  <a:ext uri="{96DAC541-7B7A-43D3-8B79-37D633B846F1}">
                    <asvg:svgBlip xmlns:asvg="http://schemas.microsoft.com/office/drawing/2016/SVG/main" r:embed="rId5"/>
                  </a:ext>
                </a:extLst>
              </a:blip>
              <a:stretch>
                <a:fillRect l="0" t="0" r="0" b="0"/>
              </a:stretch>
            </a:blipFill>
          </p:spPr>
        </p:sp>
      </p:grpSp>
      <p:sp>
        <p:nvSpPr>
          <p:cNvPr name="AutoShape 7" id="7"/>
          <p:cNvSpPr/>
          <p:nvPr/>
        </p:nvSpPr>
        <p:spPr>
          <a:xfrm rot="0">
            <a:off x="1028700" y="-342900"/>
            <a:ext cx="8724900" cy="9601200"/>
          </a:xfrm>
          <a:prstGeom prst="rect">
            <a:avLst/>
          </a:prstGeom>
          <a:solidFill>
            <a:srgbClr val="6BD4CD"/>
          </a:solidFill>
        </p:spPr>
      </p:sp>
      <p:grpSp>
        <p:nvGrpSpPr>
          <p:cNvPr name="Group 8" id="8"/>
          <p:cNvGrpSpPr/>
          <p:nvPr/>
        </p:nvGrpSpPr>
        <p:grpSpPr>
          <a:xfrm rot="0">
            <a:off x="1649912" y="1028700"/>
            <a:ext cx="7347658" cy="3027683"/>
            <a:chOff x="0" y="0"/>
            <a:chExt cx="9796877" cy="4036911"/>
          </a:xfrm>
        </p:grpSpPr>
        <p:sp>
          <p:nvSpPr>
            <p:cNvPr name="TextBox 9" id="9"/>
            <p:cNvSpPr txBox="true"/>
            <p:nvPr/>
          </p:nvSpPr>
          <p:spPr>
            <a:xfrm rot="0">
              <a:off x="0" y="1207986"/>
              <a:ext cx="9796873" cy="2828925"/>
            </a:xfrm>
            <a:prstGeom prst="rect">
              <a:avLst/>
            </a:prstGeom>
          </p:spPr>
          <p:txBody>
            <a:bodyPr anchor="t" rtlCol="false" tIns="0" lIns="0" bIns="0" rIns="0">
              <a:spAutoFit/>
            </a:bodyPr>
            <a:lstStyle/>
            <a:p>
              <a:pPr>
                <a:lnSpc>
                  <a:spcPts val="8400"/>
                </a:lnSpc>
              </a:pPr>
              <a:r>
                <a:rPr lang="en-US" sz="7000">
                  <a:solidFill>
                    <a:srgbClr val="04345C"/>
                  </a:solidFill>
                  <a:latin typeface="Montserrat Classic Bold"/>
                </a:rPr>
                <a:t>Our Result and analysis </a:t>
              </a:r>
            </a:p>
          </p:txBody>
        </p:sp>
        <p:sp>
          <p:nvSpPr>
            <p:cNvPr name="TextBox 10" id="10"/>
            <p:cNvSpPr txBox="true"/>
            <p:nvPr/>
          </p:nvSpPr>
          <p:spPr>
            <a:xfrm rot="0">
              <a:off x="0" y="-38100"/>
              <a:ext cx="9796877" cy="799253"/>
            </a:xfrm>
            <a:prstGeom prst="rect">
              <a:avLst/>
            </a:prstGeom>
          </p:spPr>
          <p:txBody>
            <a:bodyPr anchor="t" rtlCol="false" tIns="0" lIns="0" bIns="0" rIns="0">
              <a:spAutoFit/>
            </a:bodyPr>
            <a:lstStyle/>
            <a:p>
              <a:pPr>
                <a:lnSpc>
                  <a:spcPts val="4940"/>
                </a:lnSpc>
              </a:pPr>
              <a:r>
                <a:rPr lang="en-US" sz="3800" spc="113">
                  <a:solidFill>
                    <a:srgbClr val="04345C"/>
                  </a:solidFill>
                  <a:latin typeface="Montserrat Classic Bold"/>
                </a:rPr>
                <a:t>A Deeper Look</a:t>
              </a:r>
            </a:p>
          </p:txBody>
        </p:sp>
      </p:grpSp>
      <p:sp>
        <p:nvSpPr>
          <p:cNvPr name="TextBox 11" id="11"/>
          <p:cNvSpPr txBox="true"/>
          <p:nvPr/>
        </p:nvSpPr>
        <p:spPr>
          <a:xfrm rot="0">
            <a:off x="1649912" y="7972679"/>
            <a:ext cx="7347658" cy="529590"/>
          </a:xfrm>
          <a:prstGeom prst="rect">
            <a:avLst/>
          </a:prstGeom>
        </p:spPr>
        <p:txBody>
          <a:bodyPr anchor="t" rtlCol="false" tIns="0" lIns="0" bIns="0" rIns="0">
            <a:spAutoFit/>
          </a:bodyPr>
          <a:lstStyle/>
          <a:p>
            <a:pPr>
              <a:lnSpc>
                <a:spcPts val="4290"/>
              </a:lnSpc>
            </a:pPr>
            <a:r>
              <a:rPr lang="en-US" sz="3300" spc="330">
                <a:solidFill>
                  <a:srgbClr val="04345C"/>
                </a:solidFill>
                <a:latin typeface="Montserrat Classic"/>
              </a:rPr>
              <a:t>DATA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2289855">
            <a:off x="13577003" y="5499943"/>
            <a:ext cx="7098383" cy="7098383"/>
          </a:xfrm>
          <a:custGeom>
            <a:avLst/>
            <a:gdLst/>
            <a:ahLst/>
            <a:cxnLst/>
            <a:rect r="r" b="b" t="t" l="l"/>
            <a:pathLst>
              <a:path h="7098383" w="7098383">
                <a:moveTo>
                  <a:pt x="0" y="0"/>
                </a:moveTo>
                <a:lnTo>
                  <a:pt x="7098383" y="0"/>
                </a:lnTo>
                <a:lnTo>
                  <a:pt x="7098383" y="7098383"/>
                </a:lnTo>
                <a:lnTo>
                  <a:pt x="0" y="7098383"/>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3898" y="815318"/>
            <a:ext cx="14780205" cy="8656364"/>
          </a:xfrm>
          <a:custGeom>
            <a:avLst/>
            <a:gdLst/>
            <a:ahLst/>
            <a:cxnLst/>
            <a:rect r="r" b="b" t="t" l="l"/>
            <a:pathLst>
              <a:path h="8656364" w="14780205">
                <a:moveTo>
                  <a:pt x="0" y="0"/>
                </a:moveTo>
                <a:lnTo>
                  <a:pt x="14780204" y="0"/>
                </a:lnTo>
                <a:lnTo>
                  <a:pt x="14780204" y="8656364"/>
                </a:lnTo>
                <a:lnTo>
                  <a:pt x="0" y="8656364"/>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2289855">
            <a:off x="13577003" y="5499943"/>
            <a:ext cx="7098383" cy="7098383"/>
          </a:xfrm>
          <a:custGeom>
            <a:avLst/>
            <a:gdLst/>
            <a:ahLst/>
            <a:cxnLst/>
            <a:rect r="r" b="b" t="t" l="l"/>
            <a:pathLst>
              <a:path h="7098383" w="7098383">
                <a:moveTo>
                  <a:pt x="0" y="0"/>
                </a:moveTo>
                <a:lnTo>
                  <a:pt x="7098383" y="0"/>
                </a:lnTo>
                <a:lnTo>
                  <a:pt x="7098383" y="7098383"/>
                </a:lnTo>
                <a:lnTo>
                  <a:pt x="0" y="7098383"/>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07590" y="1028700"/>
            <a:ext cx="13272820" cy="7902609"/>
          </a:xfrm>
          <a:custGeom>
            <a:avLst/>
            <a:gdLst/>
            <a:ahLst/>
            <a:cxnLst/>
            <a:rect r="r" b="b" t="t" l="l"/>
            <a:pathLst>
              <a:path h="7902609" w="13272820">
                <a:moveTo>
                  <a:pt x="0" y="0"/>
                </a:moveTo>
                <a:lnTo>
                  <a:pt x="13272820" y="0"/>
                </a:lnTo>
                <a:lnTo>
                  <a:pt x="13272820" y="7902609"/>
                </a:lnTo>
                <a:lnTo>
                  <a:pt x="0" y="7902609"/>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TextBox 2" id="2"/>
          <p:cNvSpPr txBox="true"/>
          <p:nvPr/>
        </p:nvSpPr>
        <p:spPr>
          <a:xfrm rot="0">
            <a:off x="1028700" y="1381125"/>
            <a:ext cx="13291258" cy="923925"/>
          </a:xfrm>
          <a:prstGeom prst="rect">
            <a:avLst/>
          </a:prstGeom>
        </p:spPr>
        <p:txBody>
          <a:bodyPr anchor="t" rtlCol="false" tIns="0" lIns="0" bIns="0" rIns="0">
            <a:spAutoFit/>
          </a:bodyPr>
          <a:lstStyle/>
          <a:p>
            <a:pPr>
              <a:lnSpc>
                <a:spcPts val="7200"/>
              </a:lnSpc>
            </a:pPr>
            <a:r>
              <a:rPr lang="en-US" sz="6000" spc="89">
                <a:solidFill>
                  <a:srgbClr val="E2EDF1"/>
                </a:solidFill>
                <a:latin typeface="Montserrat Classic Bold"/>
              </a:rPr>
              <a:t>RECOMMENDATION</a:t>
            </a:r>
          </a:p>
        </p:txBody>
      </p:sp>
      <p:grpSp>
        <p:nvGrpSpPr>
          <p:cNvPr name="Group 3" id="3"/>
          <p:cNvGrpSpPr/>
          <p:nvPr/>
        </p:nvGrpSpPr>
        <p:grpSpPr>
          <a:xfrm rot="0">
            <a:off x="2392862" y="3765019"/>
            <a:ext cx="6751138" cy="2838586"/>
            <a:chOff x="0" y="0"/>
            <a:chExt cx="9001517" cy="3784781"/>
          </a:xfrm>
        </p:grpSpPr>
        <p:sp>
          <p:nvSpPr>
            <p:cNvPr name="TextBox 4" id="4"/>
            <p:cNvSpPr txBox="true"/>
            <p:nvPr/>
          </p:nvSpPr>
          <p:spPr>
            <a:xfrm rot="0">
              <a:off x="0" y="-38100"/>
              <a:ext cx="9001517"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Different parallelization</a:t>
              </a:r>
            </a:p>
          </p:txBody>
        </p:sp>
        <p:sp>
          <p:nvSpPr>
            <p:cNvPr name="TextBox 5" id="5"/>
            <p:cNvSpPr txBox="true"/>
            <p:nvPr/>
          </p:nvSpPr>
          <p:spPr>
            <a:xfrm rot="0">
              <a:off x="0" y="1199061"/>
              <a:ext cx="9001517" cy="2585720"/>
            </a:xfrm>
            <a:prstGeom prst="rect">
              <a:avLst/>
            </a:prstGeom>
          </p:spPr>
          <p:txBody>
            <a:bodyPr anchor="t" rtlCol="false" tIns="0" lIns="0" bIns="0" rIns="0">
              <a:spAutoFit/>
            </a:bodyPr>
            <a:lstStyle/>
            <a:p>
              <a:pPr>
                <a:lnSpc>
                  <a:spcPts val="3900"/>
                </a:lnSpc>
              </a:pPr>
              <a:r>
                <a:rPr lang="en-US" sz="2600" spc="26">
                  <a:solidFill>
                    <a:srgbClr val="E2EDF1"/>
                  </a:solidFill>
                  <a:latin typeface="Montserrat Classic"/>
                </a:rPr>
                <a:t>Techniques can be more suitable depending on the nature of the hardware and the specific requirements of the task. </a:t>
              </a:r>
            </a:p>
          </p:txBody>
        </p:sp>
      </p:grpSp>
      <p:sp>
        <p:nvSpPr>
          <p:cNvPr name="Freeform 6" id="6"/>
          <p:cNvSpPr/>
          <p:nvPr/>
        </p:nvSpPr>
        <p:spPr>
          <a:xfrm flipH="false" flipV="false" rot="0">
            <a:off x="1028700" y="3765019"/>
            <a:ext cx="889618" cy="667214"/>
          </a:xfrm>
          <a:custGeom>
            <a:avLst/>
            <a:gdLst/>
            <a:ahLst/>
            <a:cxnLst/>
            <a:rect r="r" b="b" t="t" l="l"/>
            <a:pathLst>
              <a:path h="667214" w="889618">
                <a:moveTo>
                  <a:pt x="0" y="0"/>
                </a:moveTo>
                <a:lnTo>
                  <a:pt x="889618" y="0"/>
                </a:lnTo>
                <a:lnTo>
                  <a:pt x="889618" y="667214"/>
                </a:lnTo>
                <a:lnTo>
                  <a:pt x="0" y="667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1054642" y="3765019"/>
            <a:ext cx="6834376" cy="2838586"/>
            <a:chOff x="0" y="0"/>
            <a:chExt cx="9112501" cy="3784781"/>
          </a:xfrm>
        </p:grpSpPr>
        <p:sp>
          <p:nvSpPr>
            <p:cNvPr name="TextBox 8" id="8"/>
            <p:cNvSpPr txBox="true"/>
            <p:nvPr/>
          </p:nvSpPr>
          <p:spPr>
            <a:xfrm rot="0">
              <a:off x="0" y="-38100"/>
              <a:ext cx="9112501"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Optimizing </a:t>
              </a:r>
            </a:p>
          </p:txBody>
        </p:sp>
        <p:sp>
          <p:nvSpPr>
            <p:cNvPr name="TextBox 9" id="9"/>
            <p:cNvSpPr txBox="true"/>
            <p:nvPr/>
          </p:nvSpPr>
          <p:spPr>
            <a:xfrm rot="0">
              <a:off x="0" y="1199061"/>
              <a:ext cx="9112501" cy="2585720"/>
            </a:xfrm>
            <a:prstGeom prst="rect">
              <a:avLst/>
            </a:prstGeom>
          </p:spPr>
          <p:txBody>
            <a:bodyPr anchor="t" rtlCol="false" tIns="0" lIns="0" bIns="0" rIns="0">
              <a:spAutoFit/>
            </a:bodyPr>
            <a:lstStyle/>
            <a:p>
              <a:pPr>
                <a:lnSpc>
                  <a:spcPts val="3900"/>
                </a:lnSpc>
              </a:pPr>
              <a:r>
                <a:rPr lang="en-US" sz="2600" spc="26">
                  <a:solidFill>
                    <a:srgbClr val="E2EDF1"/>
                  </a:solidFill>
                  <a:latin typeface="Montserrat Classic"/>
                </a:rPr>
                <a:t>optimizing and fine-tuning parameters within each parallelization approach can often lead to further performance gains.</a:t>
              </a:r>
            </a:p>
          </p:txBody>
        </p:sp>
      </p:grpSp>
      <p:sp>
        <p:nvSpPr>
          <p:cNvPr name="Freeform 10" id="10"/>
          <p:cNvSpPr/>
          <p:nvPr/>
        </p:nvSpPr>
        <p:spPr>
          <a:xfrm flipH="false" flipV="false" rot="0">
            <a:off x="9690480" y="3765019"/>
            <a:ext cx="889618" cy="667214"/>
          </a:xfrm>
          <a:custGeom>
            <a:avLst/>
            <a:gdLst/>
            <a:ahLst/>
            <a:cxnLst/>
            <a:rect r="r" b="b" t="t" l="l"/>
            <a:pathLst>
              <a:path h="667214" w="889618">
                <a:moveTo>
                  <a:pt x="0" y="0"/>
                </a:moveTo>
                <a:lnTo>
                  <a:pt x="889619" y="0"/>
                </a:lnTo>
                <a:lnTo>
                  <a:pt x="889619" y="667214"/>
                </a:lnTo>
                <a:lnTo>
                  <a:pt x="0" y="667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2392862" y="6851119"/>
            <a:ext cx="6751138" cy="2838586"/>
            <a:chOff x="0" y="0"/>
            <a:chExt cx="9001517" cy="3784781"/>
          </a:xfrm>
        </p:grpSpPr>
        <p:sp>
          <p:nvSpPr>
            <p:cNvPr name="TextBox 12" id="12"/>
            <p:cNvSpPr txBox="true"/>
            <p:nvPr/>
          </p:nvSpPr>
          <p:spPr>
            <a:xfrm rot="0">
              <a:off x="0" y="-38100"/>
              <a:ext cx="9001517"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Other Factors </a:t>
              </a:r>
            </a:p>
          </p:txBody>
        </p:sp>
        <p:sp>
          <p:nvSpPr>
            <p:cNvPr name="TextBox 13" id="13"/>
            <p:cNvSpPr txBox="true"/>
            <p:nvPr/>
          </p:nvSpPr>
          <p:spPr>
            <a:xfrm rot="0">
              <a:off x="0" y="1199061"/>
              <a:ext cx="9001517" cy="2585720"/>
            </a:xfrm>
            <a:prstGeom prst="rect">
              <a:avLst/>
            </a:prstGeom>
          </p:spPr>
          <p:txBody>
            <a:bodyPr anchor="t" rtlCol="false" tIns="0" lIns="0" bIns="0" rIns="0">
              <a:spAutoFit/>
            </a:bodyPr>
            <a:lstStyle/>
            <a:p>
              <a:pPr>
                <a:lnSpc>
                  <a:spcPts val="3900"/>
                </a:lnSpc>
              </a:pPr>
              <a:r>
                <a:rPr lang="en-US" sz="2600" spc="26">
                  <a:solidFill>
                    <a:srgbClr val="E2EDF1"/>
                  </a:solidFill>
                  <a:latin typeface="Montserrat Classic"/>
                </a:rPr>
                <a:t>consider factors like implementation complexity, potential for future scalability, and the type of parallel architecture available</a:t>
              </a:r>
            </a:p>
          </p:txBody>
        </p:sp>
      </p:grpSp>
      <p:sp>
        <p:nvSpPr>
          <p:cNvPr name="Freeform 14" id="14"/>
          <p:cNvSpPr/>
          <p:nvPr/>
        </p:nvSpPr>
        <p:spPr>
          <a:xfrm flipH="false" flipV="false" rot="0">
            <a:off x="1028700" y="6851119"/>
            <a:ext cx="889618" cy="667214"/>
          </a:xfrm>
          <a:custGeom>
            <a:avLst/>
            <a:gdLst/>
            <a:ahLst/>
            <a:cxnLst/>
            <a:rect r="r" b="b" t="t" l="l"/>
            <a:pathLst>
              <a:path h="667214" w="889618">
                <a:moveTo>
                  <a:pt x="0" y="0"/>
                </a:moveTo>
                <a:lnTo>
                  <a:pt x="889618" y="0"/>
                </a:lnTo>
                <a:lnTo>
                  <a:pt x="889618" y="667214"/>
                </a:lnTo>
                <a:lnTo>
                  <a:pt x="0" y="667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1054642" y="6851119"/>
            <a:ext cx="6033208" cy="1828936"/>
            <a:chOff x="0" y="0"/>
            <a:chExt cx="8044277" cy="2438581"/>
          </a:xfrm>
        </p:grpSpPr>
        <p:sp>
          <p:nvSpPr>
            <p:cNvPr name="TextBox 16" id="16"/>
            <p:cNvSpPr txBox="true"/>
            <p:nvPr/>
          </p:nvSpPr>
          <p:spPr>
            <a:xfrm rot="0">
              <a:off x="0" y="-38100"/>
              <a:ext cx="8044277"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The Mediums Available</a:t>
              </a:r>
            </a:p>
          </p:txBody>
        </p:sp>
        <p:sp>
          <p:nvSpPr>
            <p:cNvPr name="TextBox 17" id="17"/>
            <p:cNvSpPr txBox="true"/>
            <p:nvPr/>
          </p:nvSpPr>
          <p:spPr>
            <a:xfrm rot="0">
              <a:off x="0" y="1199061"/>
              <a:ext cx="8044277" cy="1239520"/>
            </a:xfrm>
            <a:prstGeom prst="rect">
              <a:avLst/>
            </a:prstGeom>
          </p:spPr>
          <p:txBody>
            <a:bodyPr anchor="t" rtlCol="false" tIns="0" lIns="0" bIns="0" rIns="0">
              <a:spAutoFit/>
            </a:bodyPr>
            <a:lstStyle/>
            <a:p>
              <a:pPr>
                <a:lnSpc>
                  <a:spcPts val="3900"/>
                </a:lnSpc>
              </a:pPr>
              <a:r>
                <a:rPr lang="en-US" sz="2600" spc="26">
                  <a:solidFill>
                    <a:srgbClr val="E2EDF1"/>
                  </a:solidFill>
                  <a:latin typeface="Montserrat Classic"/>
                </a:rPr>
                <a:t>Presentations are communication tools that can be used as lectures.</a:t>
              </a:r>
            </a:p>
          </p:txBody>
        </p:sp>
      </p:grpSp>
      <p:sp>
        <p:nvSpPr>
          <p:cNvPr name="Freeform 18" id="18"/>
          <p:cNvSpPr/>
          <p:nvPr/>
        </p:nvSpPr>
        <p:spPr>
          <a:xfrm flipH="false" flipV="false" rot="0">
            <a:off x="9690480" y="6851119"/>
            <a:ext cx="889618" cy="667214"/>
          </a:xfrm>
          <a:custGeom>
            <a:avLst/>
            <a:gdLst/>
            <a:ahLst/>
            <a:cxnLst/>
            <a:rect r="r" b="b" t="t" l="l"/>
            <a:pathLst>
              <a:path h="667214" w="889618">
                <a:moveTo>
                  <a:pt x="0" y="0"/>
                </a:moveTo>
                <a:lnTo>
                  <a:pt x="889619" y="0"/>
                </a:lnTo>
                <a:lnTo>
                  <a:pt x="889619" y="667214"/>
                </a:lnTo>
                <a:lnTo>
                  <a:pt x="0" y="667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5400000">
            <a:off x="15430196" y="561671"/>
            <a:ext cx="3315307" cy="3315307"/>
          </a:xfrm>
          <a:custGeom>
            <a:avLst/>
            <a:gdLst/>
            <a:ahLst/>
            <a:cxnLst/>
            <a:rect r="r" b="b" t="t" l="l"/>
            <a:pathLst>
              <a:path h="3315307" w="3315307">
                <a:moveTo>
                  <a:pt x="0" y="0"/>
                </a:moveTo>
                <a:lnTo>
                  <a:pt x="3315308" y="0"/>
                </a:lnTo>
                <a:lnTo>
                  <a:pt x="3315308" y="3315308"/>
                </a:lnTo>
                <a:lnTo>
                  <a:pt x="0" y="3315308"/>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TextBox 2" id="2"/>
          <p:cNvSpPr txBox="true"/>
          <p:nvPr/>
        </p:nvSpPr>
        <p:spPr>
          <a:xfrm rot="0">
            <a:off x="1028700" y="847725"/>
            <a:ext cx="6258505" cy="1066800"/>
          </a:xfrm>
          <a:prstGeom prst="rect">
            <a:avLst/>
          </a:prstGeom>
        </p:spPr>
        <p:txBody>
          <a:bodyPr anchor="t" rtlCol="false" tIns="0" lIns="0" bIns="0" rIns="0">
            <a:spAutoFit/>
          </a:bodyPr>
          <a:lstStyle/>
          <a:p>
            <a:pPr>
              <a:lnSpc>
                <a:spcPts val="8400"/>
              </a:lnSpc>
            </a:pPr>
            <a:r>
              <a:rPr lang="en-US" sz="7000">
                <a:solidFill>
                  <a:srgbClr val="E2EDF1"/>
                </a:solidFill>
                <a:latin typeface="Montserrat Classic Bold"/>
              </a:rPr>
              <a:t>Bibliography</a:t>
            </a:r>
          </a:p>
        </p:txBody>
      </p:sp>
      <p:grpSp>
        <p:nvGrpSpPr>
          <p:cNvPr name="Group 3" id="3"/>
          <p:cNvGrpSpPr/>
          <p:nvPr/>
        </p:nvGrpSpPr>
        <p:grpSpPr>
          <a:xfrm rot="0">
            <a:off x="10578392" y="1028700"/>
            <a:ext cx="6680908" cy="2307576"/>
            <a:chOff x="0" y="0"/>
            <a:chExt cx="8907877" cy="3076769"/>
          </a:xfrm>
        </p:grpSpPr>
        <p:sp>
          <p:nvSpPr>
            <p:cNvPr name="TextBox 4" id="4"/>
            <p:cNvSpPr txBox="true"/>
            <p:nvPr/>
          </p:nvSpPr>
          <p:spPr>
            <a:xfrm rot="0">
              <a:off x="0" y="-28575"/>
              <a:ext cx="8907877" cy="1420495"/>
            </a:xfrm>
            <a:prstGeom prst="rect">
              <a:avLst/>
            </a:prstGeom>
          </p:spPr>
          <p:txBody>
            <a:bodyPr anchor="t" rtlCol="false" tIns="0" lIns="0" bIns="0" rIns="0">
              <a:spAutoFit/>
            </a:bodyPr>
            <a:lstStyle/>
            <a:p>
              <a:pPr>
                <a:lnSpc>
                  <a:spcPts val="4290"/>
                </a:lnSpc>
              </a:pPr>
              <a:r>
                <a:rPr lang="en-US" sz="3300" spc="330">
                  <a:solidFill>
                    <a:srgbClr val="6BD4CD"/>
                  </a:solidFill>
                  <a:latin typeface="Montserrat Classic"/>
                </a:rPr>
                <a:t>ON THE N-BODY PROBLEM IN </a:t>
              </a:r>
              <a:r>
                <a:rPr lang="en-US" sz="3300" spc="330">
                  <a:solidFill>
                    <a:srgbClr val="6BD4CD"/>
                  </a:solidFill>
                  <a:latin typeface="Montserrat Classic"/>
                </a:rPr>
                <a:t>R</a:t>
              </a:r>
              <a:r>
                <a:rPr lang="en-US" sz="3300" spc="330">
                  <a:solidFill>
                    <a:srgbClr val="6BD4CD"/>
                  </a:solidFill>
                  <a:latin typeface="Montserrat Classic"/>
                </a:rPr>
                <a:t>4</a:t>
              </a:r>
            </a:p>
          </p:txBody>
        </p:sp>
        <p:sp>
          <p:nvSpPr>
            <p:cNvPr name="TextBox 5" id="5"/>
            <p:cNvSpPr txBox="true"/>
            <p:nvPr/>
          </p:nvSpPr>
          <p:spPr>
            <a:xfrm rot="0">
              <a:off x="0" y="1811849"/>
              <a:ext cx="8907877" cy="1264920"/>
            </a:xfrm>
            <a:prstGeom prst="rect">
              <a:avLst/>
            </a:prstGeom>
          </p:spPr>
          <p:txBody>
            <a:bodyPr anchor="t" rtlCol="false" tIns="0" lIns="0" bIns="0" rIns="0">
              <a:spAutoFit/>
            </a:bodyPr>
            <a:lstStyle/>
            <a:p>
              <a:pPr>
                <a:lnSpc>
                  <a:spcPts val="3900"/>
                </a:lnSpc>
              </a:pPr>
              <a:r>
                <a:rPr lang="en-US" sz="2600" spc="26">
                  <a:solidFill>
                    <a:srgbClr val="E2EDF1"/>
                  </a:solidFill>
                  <a:latin typeface="Montserrat Classic"/>
                </a:rPr>
                <a:t>https://royalsocietypublishing.org/doi/10.1098/rsta.2019.0018</a:t>
              </a:r>
            </a:p>
          </p:txBody>
        </p:sp>
      </p:grpSp>
      <p:grpSp>
        <p:nvGrpSpPr>
          <p:cNvPr name="Group 6" id="6"/>
          <p:cNvGrpSpPr/>
          <p:nvPr/>
        </p:nvGrpSpPr>
        <p:grpSpPr>
          <a:xfrm rot="0">
            <a:off x="10578392" y="3870649"/>
            <a:ext cx="6268552" cy="2629879"/>
            <a:chOff x="0" y="0"/>
            <a:chExt cx="8358070" cy="3506505"/>
          </a:xfrm>
        </p:grpSpPr>
        <p:sp>
          <p:nvSpPr>
            <p:cNvPr name="TextBox 7" id="7"/>
            <p:cNvSpPr txBox="true"/>
            <p:nvPr/>
          </p:nvSpPr>
          <p:spPr>
            <a:xfrm rot="0">
              <a:off x="0" y="-28575"/>
              <a:ext cx="8358070" cy="1334584"/>
            </a:xfrm>
            <a:prstGeom prst="rect">
              <a:avLst/>
            </a:prstGeom>
          </p:spPr>
          <p:txBody>
            <a:bodyPr anchor="t" rtlCol="false" tIns="0" lIns="0" bIns="0" rIns="0">
              <a:spAutoFit/>
            </a:bodyPr>
            <a:lstStyle/>
            <a:p>
              <a:pPr>
                <a:lnSpc>
                  <a:spcPts val="4025"/>
                </a:lnSpc>
              </a:pPr>
              <a:r>
                <a:rPr lang="en-US" sz="3096" spc="309">
                  <a:solidFill>
                    <a:srgbClr val="6BD4CD"/>
                  </a:solidFill>
                  <a:latin typeface="Montserrat Classic"/>
                </a:rPr>
                <a:t>SOLVING AND ANIMATING THREE-BODY PROBLEM</a:t>
              </a:r>
            </a:p>
          </p:txBody>
        </p:sp>
        <p:sp>
          <p:nvSpPr>
            <p:cNvPr name="TextBox 8" id="8"/>
            <p:cNvSpPr txBox="true"/>
            <p:nvPr/>
          </p:nvSpPr>
          <p:spPr>
            <a:xfrm rot="0">
              <a:off x="0" y="1695315"/>
              <a:ext cx="8358070" cy="1811190"/>
            </a:xfrm>
            <a:prstGeom prst="rect">
              <a:avLst/>
            </a:prstGeom>
          </p:spPr>
          <p:txBody>
            <a:bodyPr anchor="t" rtlCol="false" tIns="0" lIns="0" bIns="0" rIns="0">
              <a:spAutoFit/>
            </a:bodyPr>
            <a:lstStyle/>
            <a:p>
              <a:pPr>
                <a:lnSpc>
                  <a:spcPts val="3659"/>
                </a:lnSpc>
              </a:pPr>
              <a:r>
                <a:rPr lang="en-US" sz="2439" spc="24">
                  <a:solidFill>
                    <a:srgbClr val="E2EDF1"/>
                  </a:solidFill>
                  <a:latin typeface="Montserrat Classic"/>
                </a:rPr>
                <a:t>https://www.britannica.com/science/celestial-mechanics-physics/Tidal-evolution</a:t>
              </a:r>
            </a:p>
          </p:txBody>
        </p:sp>
      </p:grpSp>
      <p:grpSp>
        <p:nvGrpSpPr>
          <p:cNvPr name="Group 9" id="9"/>
          <p:cNvGrpSpPr/>
          <p:nvPr/>
        </p:nvGrpSpPr>
        <p:grpSpPr>
          <a:xfrm rot="0">
            <a:off x="10578392" y="6712599"/>
            <a:ext cx="6680908" cy="2348851"/>
            <a:chOff x="0" y="0"/>
            <a:chExt cx="8907877" cy="3131801"/>
          </a:xfrm>
        </p:grpSpPr>
        <p:sp>
          <p:nvSpPr>
            <p:cNvPr name="TextBox 10" id="10"/>
            <p:cNvSpPr txBox="true"/>
            <p:nvPr/>
          </p:nvSpPr>
          <p:spPr>
            <a:xfrm rot="0">
              <a:off x="0" y="-19050"/>
              <a:ext cx="8907877" cy="1466003"/>
            </a:xfrm>
            <a:prstGeom prst="rect">
              <a:avLst/>
            </a:prstGeom>
          </p:spPr>
          <p:txBody>
            <a:bodyPr anchor="t" rtlCol="false" tIns="0" lIns="0" bIns="0" rIns="0">
              <a:spAutoFit/>
            </a:bodyPr>
            <a:lstStyle/>
            <a:p>
              <a:pPr>
                <a:lnSpc>
                  <a:spcPts val="2990"/>
                </a:lnSpc>
              </a:pPr>
              <a:r>
                <a:rPr lang="en-US" sz="2300" spc="230">
                  <a:solidFill>
                    <a:srgbClr val="6BD4CD"/>
                  </a:solidFill>
                  <a:latin typeface="Montserrat Classic"/>
                </a:rPr>
                <a:t>SOLVING THE QUANTUM MANY-BODY PROBLEM WITH ARTIFICIAL NEURAL NETWORKS</a:t>
              </a:r>
            </a:p>
          </p:txBody>
        </p:sp>
        <p:sp>
          <p:nvSpPr>
            <p:cNvPr name="TextBox 11" id="11"/>
            <p:cNvSpPr txBox="true"/>
            <p:nvPr/>
          </p:nvSpPr>
          <p:spPr>
            <a:xfrm rot="0">
              <a:off x="0" y="1866881"/>
              <a:ext cx="8907877" cy="1264920"/>
            </a:xfrm>
            <a:prstGeom prst="rect">
              <a:avLst/>
            </a:prstGeom>
          </p:spPr>
          <p:txBody>
            <a:bodyPr anchor="t" rtlCol="false" tIns="0" lIns="0" bIns="0" rIns="0">
              <a:spAutoFit/>
            </a:bodyPr>
            <a:lstStyle/>
            <a:p>
              <a:pPr>
                <a:lnSpc>
                  <a:spcPts val="3900"/>
                </a:lnSpc>
              </a:pPr>
              <a:r>
                <a:rPr lang="en-US" sz="2600" spc="26">
                  <a:solidFill>
                    <a:srgbClr val="E2EDF1"/>
                  </a:solidFill>
                  <a:latin typeface="Montserrat Classic"/>
                </a:rPr>
                <a:t>https://www.science.org/doi/full/10.1126/science.aag2302</a:t>
              </a:r>
            </a:p>
          </p:txBody>
        </p:sp>
      </p:grpSp>
      <p:grpSp>
        <p:nvGrpSpPr>
          <p:cNvPr name="Group 12" id="12"/>
          <p:cNvGrpSpPr/>
          <p:nvPr/>
        </p:nvGrpSpPr>
        <p:grpSpPr>
          <a:xfrm rot="0">
            <a:off x="8468305" y="-200025"/>
            <a:ext cx="932290" cy="10687050"/>
            <a:chOff x="0" y="0"/>
            <a:chExt cx="1243054" cy="14249400"/>
          </a:xfrm>
        </p:grpSpPr>
        <p:sp>
          <p:nvSpPr>
            <p:cNvPr name="AutoShape 13" id="13"/>
            <p:cNvSpPr/>
            <p:nvPr/>
          </p:nvSpPr>
          <p:spPr>
            <a:xfrm rot="0">
              <a:off x="545327" y="0"/>
              <a:ext cx="152400" cy="14249400"/>
            </a:xfrm>
            <a:prstGeom prst="rect">
              <a:avLst/>
            </a:prstGeom>
            <a:solidFill>
              <a:srgbClr val="E2EDF1"/>
            </a:solidFill>
          </p:spPr>
        </p:sp>
        <p:sp>
          <p:nvSpPr>
            <p:cNvPr name="Freeform 14" id="14"/>
            <p:cNvSpPr/>
            <p:nvPr/>
          </p:nvSpPr>
          <p:spPr>
            <a:xfrm flipH="false" flipV="false" rot="0">
              <a:off x="0" y="1638300"/>
              <a:ext cx="1243054" cy="932290"/>
            </a:xfrm>
            <a:custGeom>
              <a:avLst/>
              <a:gdLst/>
              <a:ahLst/>
              <a:cxnLst/>
              <a:rect r="r" b="b" t="t" l="l"/>
              <a:pathLst>
                <a:path h="932290" w="1243054">
                  <a:moveTo>
                    <a:pt x="0" y="0"/>
                  </a:moveTo>
                  <a:lnTo>
                    <a:pt x="1243054" y="0"/>
                  </a:lnTo>
                  <a:lnTo>
                    <a:pt x="1243054" y="932290"/>
                  </a:lnTo>
                  <a:lnTo>
                    <a:pt x="0" y="93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5427566"/>
              <a:ext cx="1243054" cy="932290"/>
            </a:xfrm>
            <a:custGeom>
              <a:avLst/>
              <a:gdLst/>
              <a:ahLst/>
              <a:cxnLst/>
              <a:rect r="r" b="b" t="t" l="l"/>
              <a:pathLst>
                <a:path h="932290" w="1243054">
                  <a:moveTo>
                    <a:pt x="0" y="0"/>
                  </a:moveTo>
                  <a:lnTo>
                    <a:pt x="1243054" y="0"/>
                  </a:lnTo>
                  <a:lnTo>
                    <a:pt x="1243054" y="932290"/>
                  </a:lnTo>
                  <a:lnTo>
                    <a:pt x="0" y="932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9216831"/>
              <a:ext cx="1243054" cy="932290"/>
            </a:xfrm>
            <a:custGeom>
              <a:avLst/>
              <a:gdLst/>
              <a:ahLst/>
              <a:cxnLst/>
              <a:rect r="r" b="b" t="t" l="l"/>
              <a:pathLst>
                <a:path h="932290" w="1243054">
                  <a:moveTo>
                    <a:pt x="0" y="0"/>
                  </a:moveTo>
                  <a:lnTo>
                    <a:pt x="1243054" y="0"/>
                  </a:lnTo>
                  <a:lnTo>
                    <a:pt x="1243054" y="932291"/>
                  </a:lnTo>
                  <a:lnTo>
                    <a:pt x="0" y="932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7" id="17"/>
          <p:cNvSpPr/>
          <p:nvPr/>
        </p:nvSpPr>
        <p:spPr>
          <a:xfrm flipH="false" flipV="false" rot="0">
            <a:off x="625416" y="4332713"/>
            <a:ext cx="5089584" cy="5279917"/>
          </a:xfrm>
          <a:custGeom>
            <a:avLst/>
            <a:gdLst/>
            <a:ahLst/>
            <a:cxnLst/>
            <a:rect r="r" b="b" t="t" l="l"/>
            <a:pathLst>
              <a:path h="5279917" w="5089584">
                <a:moveTo>
                  <a:pt x="0" y="0"/>
                </a:moveTo>
                <a:lnTo>
                  <a:pt x="5089584" y="0"/>
                </a:lnTo>
                <a:lnTo>
                  <a:pt x="5089584" y="5279917"/>
                </a:lnTo>
                <a:lnTo>
                  <a:pt x="0" y="5279917"/>
                </a:lnTo>
                <a:lnTo>
                  <a:pt x="0" y="0"/>
                </a:lnTo>
                <a:close/>
              </a:path>
            </a:pathLst>
          </a:custGeom>
          <a:blipFill>
            <a:blip r:embed="rId4">
              <a:extLst>
                <a:ext uri="{96DAC541-7B7A-43D3-8B79-37D633B846F1}">
                  <asvg:svgBlip xmlns:asvg="http://schemas.microsoft.com/office/drawing/2016/SVG/main" r:embed="rId5"/>
                </a:ext>
              </a:extLst>
            </a:blip>
            <a:stretch>
              <a:fillRect l="-16779" t="0" r="0" b="-12569"/>
            </a:stretch>
          </a:blipFill>
        </p:spPr>
      </p:sp>
      <p:sp>
        <p:nvSpPr>
          <p:cNvPr name="AutoShape 18" id="18"/>
          <p:cNvSpPr/>
          <p:nvPr/>
        </p:nvSpPr>
        <p:spPr>
          <a:xfrm rot="0">
            <a:off x="-247650" y="9258300"/>
            <a:ext cx="18840450" cy="1257300"/>
          </a:xfrm>
          <a:prstGeom prst="rect">
            <a:avLst/>
          </a:prstGeom>
          <a:solidFill>
            <a:srgbClr val="6BD4CD"/>
          </a:solid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871158" cy="1790446"/>
            <a:chOff x="0" y="0"/>
            <a:chExt cx="6494877" cy="2387261"/>
          </a:xfrm>
        </p:grpSpPr>
        <p:sp>
          <p:nvSpPr>
            <p:cNvPr name="TextBox 3" id="3"/>
            <p:cNvSpPr txBox="true"/>
            <p:nvPr/>
          </p:nvSpPr>
          <p:spPr>
            <a:xfrm rot="0">
              <a:off x="0" y="-28575"/>
              <a:ext cx="6494877" cy="696595"/>
            </a:xfrm>
            <a:prstGeom prst="rect">
              <a:avLst/>
            </a:prstGeom>
          </p:spPr>
          <p:txBody>
            <a:bodyPr anchor="t" rtlCol="false" tIns="0" lIns="0" bIns="0" rIns="0">
              <a:spAutoFit/>
            </a:bodyPr>
            <a:lstStyle/>
            <a:p>
              <a:pPr>
                <a:lnSpc>
                  <a:spcPts val="4290"/>
                </a:lnSpc>
              </a:pPr>
              <a:r>
                <a:rPr lang="en-US" sz="3300" spc="330">
                  <a:solidFill>
                    <a:srgbClr val="6BD4CD"/>
                  </a:solidFill>
                  <a:latin typeface="Montserrat Classic"/>
                </a:rPr>
                <a:t>NAMES</a:t>
              </a:r>
            </a:p>
          </p:txBody>
        </p:sp>
        <p:sp>
          <p:nvSpPr>
            <p:cNvPr name="TextBox 4" id="4"/>
            <p:cNvSpPr txBox="true"/>
            <p:nvPr/>
          </p:nvSpPr>
          <p:spPr>
            <a:xfrm rot="0">
              <a:off x="0" y="920411"/>
              <a:ext cx="6469477" cy="1466850"/>
            </a:xfrm>
            <a:prstGeom prst="rect">
              <a:avLst/>
            </a:prstGeom>
          </p:spPr>
          <p:txBody>
            <a:bodyPr anchor="t" rtlCol="false" tIns="0" lIns="0" bIns="0" rIns="0">
              <a:spAutoFit/>
            </a:bodyPr>
            <a:lstStyle/>
            <a:p>
              <a:pPr>
                <a:lnSpc>
                  <a:spcPts val="4500"/>
                </a:lnSpc>
              </a:pPr>
              <a:r>
                <a:rPr lang="en-US" sz="3000" spc="30">
                  <a:solidFill>
                    <a:srgbClr val="E2EDF1"/>
                  </a:solidFill>
                  <a:latin typeface="Montserrat Classic"/>
                </a:rPr>
                <a:t>Mohammad Shahin</a:t>
              </a:r>
            </a:p>
            <a:p>
              <a:pPr>
                <a:lnSpc>
                  <a:spcPts val="4500"/>
                </a:lnSpc>
              </a:pPr>
              <a:r>
                <a:rPr lang="en-US" sz="3000" spc="30">
                  <a:solidFill>
                    <a:srgbClr val="E2EDF1"/>
                  </a:solidFill>
                  <a:latin typeface="Montserrat Classic"/>
                </a:rPr>
                <a:t>Anas Al Baqri</a:t>
              </a:r>
            </a:p>
          </p:txBody>
        </p:sp>
      </p:grpSp>
      <p:grpSp>
        <p:nvGrpSpPr>
          <p:cNvPr name="Group 5" id="5"/>
          <p:cNvGrpSpPr/>
          <p:nvPr/>
        </p:nvGrpSpPr>
        <p:grpSpPr>
          <a:xfrm rot="0">
            <a:off x="5597594" y="1028700"/>
            <a:ext cx="6790548" cy="1790446"/>
            <a:chOff x="0" y="0"/>
            <a:chExt cx="9054065" cy="2387261"/>
          </a:xfrm>
        </p:grpSpPr>
        <p:sp>
          <p:nvSpPr>
            <p:cNvPr name="TextBox 6" id="6"/>
            <p:cNvSpPr txBox="true"/>
            <p:nvPr/>
          </p:nvSpPr>
          <p:spPr>
            <a:xfrm rot="0">
              <a:off x="0" y="-28575"/>
              <a:ext cx="8644071" cy="696595"/>
            </a:xfrm>
            <a:prstGeom prst="rect">
              <a:avLst/>
            </a:prstGeom>
          </p:spPr>
          <p:txBody>
            <a:bodyPr anchor="t" rtlCol="false" tIns="0" lIns="0" bIns="0" rIns="0">
              <a:spAutoFit/>
            </a:bodyPr>
            <a:lstStyle/>
            <a:p>
              <a:pPr>
                <a:lnSpc>
                  <a:spcPts val="4290"/>
                </a:lnSpc>
              </a:pPr>
              <a:r>
                <a:rPr lang="en-US" sz="3300" spc="330">
                  <a:solidFill>
                    <a:srgbClr val="6BD4CD"/>
                  </a:solidFill>
                  <a:latin typeface="Montserrat Classic"/>
                </a:rPr>
                <a:t>EMAIL ADDRESS</a:t>
              </a:r>
            </a:p>
          </p:txBody>
        </p:sp>
        <p:sp>
          <p:nvSpPr>
            <p:cNvPr name="TextBox 7" id="7"/>
            <p:cNvSpPr txBox="true"/>
            <p:nvPr/>
          </p:nvSpPr>
          <p:spPr>
            <a:xfrm rot="0">
              <a:off x="0" y="920411"/>
              <a:ext cx="9054065" cy="1466850"/>
            </a:xfrm>
            <a:prstGeom prst="rect">
              <a:avLst/>
            </a:prstGeom>
          </p:spPr>
          <p:txBody>
            <a:bodyPr anchor="t" rtlCol="false" tIns="0" lIns="0" bIns="0" rIns="0">
              <a:spAutoFit/>
            </a:bodyPr>
            <a:lstStyle/>
            <a:p>
              <a:pPr>
                <a:lnSpc>
                  <a:spcPts val="4500"/>
                </a:lnSpc>
              </a:pPr>
              <a:r>
                <a:rPr lang="en-US" sz="3000" spc="30">
                  <a:solidFill>
                    <a:srgbClr val="E2EDF1"/>
                  </a:solidFill>
                  <a:latin typeface="Montserrat Classic"/>
                </a:rPr>
                <a:t>Mohammad.Shahin01@lau.edu</a:t>
              </a:r>
            </a:p>
            <a:p>
              <a:pPr>
                <a:lnSpc>
                  <a:spcPts val="4500"/>
                </a:lnSpc>
              </a:pPr>
            </a:p>
          </p:txBody>
        </p:sp>
      </p:grpSp>
      <p:grpSp>
        <p:nvGrpSpPr>
          <p:cNvPr name="Group 8" id="8"/>
          <p:cNvGrpSpPr/>
          <p:nvPr/>
        </p:nvGrpSpPr>
        <p:grpSpPr>
          <a:xfrm rot="0">
            <a:off x="12388142" y="1028700"/>
            <a:ext cx="4871158" cy="1790446"/>
            <a:chOff x="0" y="0"/>
            <a:chExt cx="6494877" cy="2387261"/>
          </a:xfrm>
        </p:grpSpPr>
        <p:sp>
          <p:nvSpPr>
            <p:cNvPr name="TextBox 9" id="9"/>
            <p:cNvSpPr txBox="true"/>
            <p:nvPr/>
          </p:nvSpPr>
          <p:spPr>
            <a:xfrm rot="0">
              <a:off x="0" y="-28575"/>
              <a:ext cx="6494877" cy="696595"/>
            </a:xfrm>
            <a:prstGeom prst="rect">
              <a:avLst/>
            </a:prstGeom>
          </p:spPr>
          <p:txBody>
            <a:bodyPr anchor="t" rtlCol="false" tIns="0" lIns="0" bIns="0" rIns="0">
              <a:spAutoFit/>
            </a:bodyPr>
            <a:lstStyle/>
            <a:p>
              <a:pPr>
                <a:lnSpc>
                  <a:spcPts val="4290"/>
                </a:lnSpc>
              </a:pPr>
              <a:r>
                <a:rPr lang="en-US" sz="3300" spc="330">
                  <a:solidFill>
                    <a:srgbClr val="6BD4CD"/>
                  </a:solidFill>
                  <a:latin typeface="Montserrat Classic"/>
                </a:rPr>
                <a:t>ID</a:t>
              </a:r>
            </a:p>
          </p:txBody>
        </p:sp>
        <p:sp>
          <p:nvSpPr>
            <p:cNvPr name="TextBox 10" id="10"/>
            <p:cNvSpPr txBox="true"/>
            <p:nvPr/>
          </p:nvSpPr>
          <p:spPr>
            <a:xfrm rot="0">
              <a:off x="0" y="920411"/>
              <a:ext cx="6469477" cy="1466850"/>
            </a:xfrm>
            <a:prstGeom prst="rect">
              <a:avLst/>
            </a:prstGeom>
          </p:spPr>
          <p:txBody>
            <a:bodyPr anchor="t" rtlCol="false" tIns="0" lIns="0" bIns="0" rIns="0">
              <a:spAutoFit/>
            </a:bodyPr>
            <a:lstStyle/>
            <a:p>
              <a:pPr>
                <a:lnSpc>
                  <a:spcPts val="4500"/>
                </a:lnSpc>
              </a:pPr>
              <a:r>
                <a:rPr lang="en-US" sz="3000" spc="30">
                  <a:solidFill>
                    <a:srgbClr val="E2EDF1"/>
                  </a:solidFill>
                  <a:latin typeface="Montserrat Classic"/>
                </a:rPr>
                <a:t>202105493</a:t>
              </a:r>
            </a:p>
            <a:p>
              <a:pPr>
                <a:lnSpc>
                  <a:spcPts val="4500"/>
                </a:lnSpc>
              </a:pPr>
            </a:p>
          </p:txBody>
        </p:sp>
      </p:grpSp>
      <p:grpSp>
        <p:nvGrpSpPr>
          <p:cNvPr name="Group 11" id="11"/>
          <p:cNvGrpSpPr/>
          <p:nvPr/>
        </p:nvGrpSpPr>
        <p:grpSpPr>
          <a:xfrm rot="0">
            <a:off x="-247650" y="4043697"/>
            <a:ext cx="18840450" cy="6471903"/>
            <a:chOff x="0" y="0"/>
            <a:chExt cx="25120600" cy="8629205"/>
          </a:xfrm>
        </p:grpSpPr>
        <p:sp>
          <p:nvSpPr>
            <p:cNvPr name="Freeform 12" id="12"/>
            <p:cNvSpPr/>
            <p:nvPr/>
          </p:nvSpPr>
          <p:spPr>
            <a:xfrm flipH="false" flipV="false" rot="0">
              <a:off x="15871239" y="0"/>
              <a:ext cx="8031201" cy="7481359"/>
            </a:xfrm>
            <a:custGeom>
              <a:avLst/>
              <a:gdLst/>
              <a:ahLst/>
              <a:cxnLst/>
              <a:rect r="r" b="b" t="t" l="l"/>
              <a:pathLst>
                <a:path h="7481359" w="8031201">
                  <a:moveTo>
                    <a:pt x="0" y="0"/>
                  </a:moveTo>
                  <a:lnTo>
                    <a:pt x="8031201" y="0"/>
                  </a:lnTo>
                  <a:lnTo>
                    <a:pt x="8031201" y="7481359"/>
                  </a:lnTo>
                  <a:lnTo>
                    <a:pt x="0" y="7481359"/>
                  </a:lnTo>
                  <a:lnTo>
                    <a:pt x="0" y="0"/>
                  </a:lnTo>
                  <a:close/>
                </a:path>
              </a:pathLst>
            </a:custGeom>
            <a:blipFill>
              <a:blip r:embed="rId2">
                <a:extLst>
                  <a:ext uri="{96DAC541-7B7A-43D3-8B79-37D633B846F1}">
                    <asvg:svgBlip xmlns:asvg="http://schemas.microsoft.com/office/drawing/2016/SVG/main" r:embed="rId3"/>
                  </a:ext>
                </a:extLst>
              </a:blip>
              <a:stretch>
                <a:fillRect l="0" t="0" r="-2470" b="-10001"/>
              </a:stretch>
            </a:blipFill>
          </p:spPr>
        </p:sp>
        <p:sp>
          <p:nvSpPr>
            <p:cNvPr name="AutoShape 13" id="13"/>
            <p:cNvSpPr/>
            <p:nvPr/>
          </p:nvSpPr>
          <p:spPr>
            <a:xfrm rot="0">
              <a:off x="0" y="6952805"/>
              <a:ext cx="25120600" cy="1676400"/>
            </a:xfrm>
            <a:prstGeom prst="rect">
              <a:avLst/>
            </a:prstGeom>
            <a:solidFill>
              <a:srgbClr val="6BD4CD"/>
            </a:solidFill>
          </p:spPr>
        </p:sp>
      </p:grpSp>
      <p:grpSp>
        <p:nvGrpSpPr>
          <p:cNvPr name="Group 14" id="14"/>
          <p:cNvGrpSpPr/>
          <p:nvPr/>
        </p:nvGrpSpPr>
        <p:grpSpPr>
          <a:xfrm rot="0">
            <a:off x="1028700" y="5942241"/>
            <a:ext cx="10548058" cy="2156777"/>
            <a:chOff x="0" y="0"/>
            <a:chExt cx="14064077" cy="2875703"/>
          </a:xfrm>
        </p:grpSpPr>
        <p:sp>
          <p:nvSpPr>
            <p:cNvPr name="TextBox 15" id="15"/>
            <p:cNvSpPr txBox="true"/>
            <p:nvPr/>
          </p:nvSpPr>
          <p:spPr>
            <a:xfrm rot="0">
              <a:off x="0" y="-9525"/>
              <a:ext cx="14064073" cy="1419225"/>
            </a:xfrm>
            <a:prstGeom prst="rect">
              <a:avLst/>
            </a:prstGeom>
          </p:spPr>
          <p:txBody>
            <a:bodyPr anchor="t" rtlCol="false" tIns="0" lIns="0" bIns="0" rIns="0">
              <a:spAutoFit/>
            </a:bodyPr>
            <a:lstStyle/>
            <a:p>
              <a:pPr>
                <a:lnSpc>
                  <a:spcPts val="8400"/>
                </a:lnSpc>
              </a:pPr>
              <a:r>
                <a:rPr lang="en-US" sz="7000">
                  <a:solidFill>
                    <a:srgbClr val="E2EDF1"/>
                  </a:solidFill>
                  <a:latin typeface="Montserrat Classic Bold"/>
                </a:rPr>
                <a:t>Thank you</a:t>
              </a:r>
            </a:p>
          </p:txBody>
        </p:sp>
        <p:sp>
          <p:nvSpPr>
            <p:cNvPr name="TextBox 16" id="16"/>
            <p:cNvSpPr txBox="true"/>
            <p:nvPr/>
          </p:nvSpPr>
          <p:spPr>
            <a:xfrm rot="0">
              <a:off x="0" y="2076450"/>
              <a:ext cx="14064077"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Have any questions or suggestions?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true" flipV="false" rot="0">
            <a:off x="408815" y="8340401"/>
            <a:ext cx="2924935" cy="1184599"/>
          </a:xfrm>
          <a:custGeom>
            <a:avLst/>
            <a:gdLst/>
            <a:ahLst/>
            <a:cxnLst/>
            <a:rect r="r" b="b" t="t" l="l"/>
            <a:pathLst>
              <a:path h="1184599" w="2924935">
                <a:moveTo>
                  <a:pt x="2924935" y="0"/>
                </a:moveTo>
                <a:lnTo>
                  <a:pt x="0" y="0"/>
                </a:lnTo>
                <a:lnTo>
                  <a:pt x="0" y="1184599"/>
                </a:lnTo>
                <a:lnTo>
                  <a:pt x="2924935" y="1184599"/>
                </a:lnTo>
                <a:lnTo>
                  <a:pt x="292493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47650" y="9258300"/>
            <a:ext cx="18840450" cy="1257300"/>
          </a:xfrm>
          <a:prstGeom prst="rect">
            <a:avLst/>
          </a:prstGeom>
          <a:solidFill>
            <a:srgbClr val="6BD4CD"/>
          </a:solidFill>
        </p:spPr>
      </p:sp>
      <p:sp>
        <p:nvSpPr>
          <p:cNvPr name="Freeform 4" id="4"/>
          <p:cNvSpPr/>
          <p:nvPr/>
        </p:nvSpPr>
        <p:spPr>
          <a:xfrm flipH="false" flipV="false" rot="603817">
            <a:off x="13281164" y="3150599"/>
            <a:ext cx="3933590" cy="4883690"/>
          </a:xfrm>
          <a:custGeom>
            <a:avLst/>
            <a:gdLst/>
            <a:ahLst/>
            <a:cxnLst/>
            <a:rect r="r" b="b" t="t" l="l"/>
            <a:pathLst>
              <a:path h="4883690" w="3933590">
                <a:moveTo>
                  <a:pt x="0" y="0"/>
                </a:moveTo>
                <a:lnTo>
                  <a:pt x="3933590" y="0"/>
                </a:lnTo>
                <a:lnTo>
                  <a:pt x="3933590" y="4883690"/>
                </a:lnTo>
                <a:lnTo>
                  <a:pt x="0" y="4883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028700"/>
            <a:ext cx="10148008" cy="3895411"/>
            <a:chOff x="0" y="0"/>
            <a:chExt cx="13530677" cy="5193881"/>
          </a:xfrm>
        </p:grpSpPr>
        <p:sp>
          <p:nvSpPr>
            <p:cNvPr name="TextBox 6" id="6"/>
            <p:cNvSpPr txBox="true"/>
            <p:nvPr/>
          </p:nvSpPr>
          <p:spPr>
            <a:xfrm rot="0">
              <a:off x="0" y="1476735"/>
              <a:ext cx="13530677" cy="2447925"/>
            </a:xfrm>
            <a:prstGeom prst="rect">
              <a:avLst/>
            </a:prstGeom>
          </p:spPr>
          <p:txBody>
            <a:bodyPr anchor="t" rtlCol="false" tIns="0" lIns="0" bIns="0" rIns="0">
              <a:spAutoFit/>
            </a:bodyPr>
            <a:lstStyle/>
            <a:p>
              <a:pPr>
                <a:lnSpc>
                  <a:spcPts val="7200"/>
                </a:lnSpc>
              </a:pPr>
              <a:r>
                <a:rPr lang="en-US" sz="6000" spc="89">
                  <a:solidFill>
                    <a:srgbClr val="6BD4CD"/>
                  </a:solidFill>
                  <a:latin typeface="Montserrat Classic Bold"/>
                </a:rPr>
                <a:t>WHAT IS THE N-BODY PROBLEM </a:t>
              </a:r>
            </a:p>
          </p:txBody>
        </p:sp>
        <p:sp>
          <p:nvSpPr>
            <p:cNvPr name="TextBox 7" id="7"/>
            <p:cNvSpPr txBox="true"/>
            <p:nvPr/>
          </p:nvSpPr>
          <p:spPr>
            <a:xfrm rot="0">
              <a:off x="0" y="-38100"/>
              <a:ext cx="13530677" cy="799253"/>
            </a:xfrm>
            <a:prstGeom prst="rect">
              <a:avLst/>
            </a:prstGeom>
          </p:spPr>
          <p:txBody>
            <a:bodyPr anchor="t" rtlCol="false" tIns="0" lIns="0" bIns="0" rIns="0">
              <a:spAutoFit/>
            </a:bodyPr>
            <a:lstStyle/>
            <a:p>
              <a:pPr>
                <a:lnSpc>
                  <a:spcPts val="4940"/>
                </a:lnSpc>
              </a:pPr>
              <a:r>
                <a:rPr lang="en-US" sz="3800" spc="113">
                  <a:solidFill>
                    <a:srgbClr val="E2EDF1"/>
                  </a:solidFill>
                  <a:latin typeface="Montserrat Classic Bold"/>
                </a:rPr>
                <a:t>Chapter 1 : Introduction </a:t>
              </a:r>
            </a:p>
          </p:txBody>
        </p:sp>
        <p:sp>
          <p:nvSpPr>
            <p:cNvPr name="TextBox 8" id="8"/>
            <p:cNvSpPr txBox="true"/>
            <p:nvPr/>
          </p:nvSpPr>
          <p:spPr>
            <a:xfrm rot="0">
              <a:off x="0" y="4497286"/>
              <a:ext cx="13530677" cy="696595"/>
            </a:xfrm>
            <a:prstGeom prst="rect">
              <a:avLst/>
            </a:prstGeom>
          </p:spPr>
          <p:txBody>
            <a:bodyPr anchor="t" rtlCol="false" tIns="0" lIns="0" bIns="0" rIns="0">
              <a:spAutoFit/>
            </a:bodyPr>
            <a:lstStyle/>
            <a:p>
              <a:pPr>
                <a:lnSpc>
                  <a:spcPts val="4290"/>
                </a:lnSpc>
              </a:pPr>
              <a:r>
                <a:rPr lang="en-US" sz="3300" spc="330">
                  <a:solidFill>
                    <a:srgbClr val="E2EDF1"/>
                  </a:solidFill>
                  <a:latin typeface="Montserrat Classic"/>
                </a:rPr>
                <a:t>DEFINITION </a:t>
              </a:r>
            </a:p>
          </p:txBody>
        </p:sp>
      </p:grpSp>
      <p:grpSp>
        <p:nvGrpSpPr>
          <p:cNvPr name="Group 9" id="9"/>
          <p:cNvGrpSpPr/>
          <p:nvPr/>
        </p:nvGrpSpPr>
        <p:grpSpPr>
          <a:xfrm rot="0">
            <a:off x="9536303" y="0"/>
            <a:ext cx="11423312" cy="7481441"/>
            <a:chOff x="0" y="0"/>
            <a:chExt cx="15231083" cy="9975255"/>
          </a:xfrm>
        </p:grpSpPr>
        <p:sp>
          <p:nvSpPr>
            <p:cNvPr name="Freeform 10" id="10"/>
            <p:cNvSpPr/>
            <p:nvPr/>
          </p:nvSpPr>
          <p:spPr>
            <a:xfrm flipH="false" flipV="false" rot="-2466689">
              <a:off x="634235" y="634235"/>
              <a:ext cx="3086616" cy="3086616"/>
            </a:xfrm>
            <a:custGeom>
              <a:avLst/>
              <a:gdLst/>
              <a:ahLst/>
              <a:cxnLst/>
              <a:rect r="r" b="b" t="t" l="l"/>
              <a:pathLst>
                <a:path h="3086616" w="3086616">
                  <a:moveTo>
                    <a:pt x="0" y="0"/>
                  </a:moveTo>
                  <a:lnTo>
                    <a:pt x="3086615" y="0"/>
                  </a:lnTo>
                  <a:lnTo>
                    <a:pt x="3086615" y="3086615"/>
                  </a:lnTo>
                  <a:lnTo>
                    <a:pt x="0" y="3086615"/>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968074" y="9340541"/>
              <a:ext cx="634714" cy="634714"/>
            </a:xfrm>
            <a:custGeom>
              <a:avLst/>
              <a:gdLst/>
              <a:ahLst/>
              <a:cxnLst/>
              <a:rect r="r" b="b" t="t" l="l"/>
              <a:pathLst>
                <a:path h="634714" w="634714">
                  <a:moveTo>
                    <a:pt x="0" y="0"/>
                  </a:moveTo>
                  <a:lnTo>
                    <a:pt x="634714" y="0"/>
                  </a:lnTo>
                  <a:lnTo>
                    <a:pt x="634714" y="634714"/>
                  </a:lnTo>
                  <a:lnTo>
                    <a:pt x="0" y="634714"/>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4819694" y="6714248"/>
              <a:ext cx="411389" cy="411389"/>
            </a:xfrm>
            <a:custGeom>
              <a:avLst/>
              <a:gdLst/>
              <a:ahLst/>
              <a:cxnLst/>
              <a:rect r="r" b="b" t="t" l="l"/>
              <a:pathLst>
                <a:path h="411389" w="411389">
                  <a:moveTo>
                    <a:pt x="0" y="0"/>
                  </a:moveTo>
                  <a:lnTo>
                    <a:pt x="411389" y="0"/>
                  </a:lnTo>
                  <a:lnTo>
                    <a:pt x="411389" y="411389"/>
                  </a:lnTo>
                  <a:lnTo>
                    <a:pt x="0" y="411389"/>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0" y="295860"/>
              <a:ext cx="411389" cy="411389"/>
            </a:xfrm>
            <a:custGeom>
              <a:avLst/>
              <a:gdLst/>
              <a:ahLst/>
              <a:cxnLst/>
              <a:rect r="r" b="b" t="t" l="l"/>
              <a:pathLst>
                <a:path h="411389" w="411389">
                  <a:moveTo>
                    <a:pt x="0" y="0"/>
                  </a:moveTo>
                  <a:lnTo>
                    <a:pt x="411389" y="0"/>
                  </a:lnTo>
                  <a:lnTo>
                    <a:pt x="411389" y="411389"/>
                  </a:lnTo>
                  <a:lnTo>
                    <a:pt x="0" y="411389"/>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805311" y="3814803"/>
              <a:ext cx="411389" cy="411389"/>
            </a:xfrm>
            <a:custGeom>
              <a:avLst/>
              <a:gdLst/>
              <a:ahLst/>
              <a:cxnLst/>
              <a:rect r="r" b="b" t="t" l="l"/>
              <a:pathLst>
                <a:path h="411389" w="411389">
                  <a:moveTo>
                    <a:pt x="0" y="0"/>
                  </a:moveTo>
                  <a:lnTo>
                    <a:pt x="411389" y="0"/>
                  </a:lnTo>
                  <a:lnTo>
                    <a:pt x="411389" y="411389"/>
                  </a:lnTo>
                  <a:lnTo>
                    <a:pt x="0" y="411389"/>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28700" y="1028700"/>
            <a:ext cx="9144000" cy="8229600"/>
          </a:xfrm>
          <a:prstGeom prst="rect">
            <a:avLst/>
          </a:prstGeom>
          <a:solidFill>
            <a:srgbClr val="E2EDF1"/>
          </a:solidFill>
        </p:spPr>
      </p:sp>
      <p:grpSp>
        <p:nvGrpSpPr>
          <p:cNvPr name="Group 3" id="3"/>
          <p:cNvGrpSpPr/>
          <p:nvPr/>
        </p:nvGrpSpPr>
        <p:grpSpPr>
          <a:xfrm rot="0">
            <a:off x="1755421" y="2281238"/>
            <a:ext cx="7690558" cy="5724525"/>
            <a:chOff x="0" y="0"/>
            <a:chExt cx="10254077" cy="7632700"/>
          </a:xfrm>
        </p:grpSpPr>
        <p:sp>
          <p:nvSpPr>
            <p:cNvPr name="TextBox 4" id="4"/>
            <p:cNvSpPr txBox="true"/>
            <p:nvPr/>
          </p:nvSpPr>
          <p:spPr>
            <a:xfrm rot="0">
              <a:off x="4" y="-9525"/>
              <a:ext cx="10254073" cy="1419225"/>
            </a:xfrm>
            <a:prstGeom prst="rect">
              <a:avLst/>
            </a:prstGeom>
          </p:spPr>
          <p:txBody>
            <a:bodyPr anchor="t" rtlCol="false" tIns="0" lIns="0" bIns="0" rIns="0">
              <a:spAutoFit/>
            </a:bodyPr>
            <a:lstStyle/>
            <a:p>
              <a:pPr>
                <a:lnSpc>
                  <a:spcPts val="8400"/>
                </a:lnSpc>
              </a:pPr>
              <a:r>
                <a:rPr lang="en-US" sz="7000">
                  <a:solidFill>
                    <a:srgbClr val="04345C"/>
                  </a:solidFill>
                  <a:latin typeface="Montserrat Classic Bold"/>
                </a:rPr>
                <a:t>N-Body</a:t>
              </a:r>
            </a:p>
          </p:txBody>
        </p:sp>
        <p:sp>
          <p:nvSpPr>
            <p:cNvPr name="TextBox 5" id="5"/>
            <p:cNvSpPr txBox="true"/>
            <p:nvPr/>
          </p:nvSpPr>
          <p:spPr>
            <a:xfrm rot="0">
              <a:off x="0" y="1824139"/>
              <a:ext cx="10254077" cy="799253"/>
            </a:xfrm>
            <a:prstGeom prst="rect">
              <a:avLst/>
            </a:prstGeom>
          </p:spPr>
          <p:txBody>
            <a:bodyPr anchor="t" rtlCol="false" tIns="0" lIns="0" bIns="0" rIns="0">
              <a:spAutoFit/>
            </a:bodyPr>
            <a:lstStyle/>
            <a:p>
              <a:pPr>
                <a:lnSpc>
                  <a:spcPts val="4940"/>
                </a:lnSpc>
              </a:pPr>
              <a:r>
                <a:rPr lang="en-US" sz="3800" spc="113">
                  <a:solidFill>
                    <a:srgbClr val="04345C"/>
                  </a:solidFill>
                  <a:latin typeface="Montserrat Classic Bold"/>
                </a:rPr>
                <a:t>What’s it all about?</a:t>
              </a:r>
            </a:p>
          </p:txBody>
        </p:sp>
        <p:sp>
          <p:nvSpPr>
            <p:cNvPr name="TextBox 6" id="6"/>
            <p:cNvSpPr txBox="true"/>
            <p:nvPr/>
          </p:nvSpPr>
          <p:spPr>
            <a:xfrm rot="0">
              <a:off x="0" y="3117850"/>
              <a:ext cx="10254077" cy="4514850"/>
            </a:xfrm>
            <a:prstGeom prst="rect">
              <a:avLst/>
            </a:prstGeom>
          </p:spPr>
          <p:txBody>
            <a:bodyPr anchor="t" rtlCol="false" tIns="0" lIns="0" bIns="0" rIns="0">
              <a:spAutoFit/>
            </a:bodyPr>
            <a:lstStyle/>
            <a:p>
              <a:pPr algn="just">
                <a:lnSpc>
                  <a:spcPts val="4500"/>
                </a:lnSpc>
              </a:pPr>
              <a:r>
                <a:rPr lang="en-US" sz="3000" spc="30">
                  <a:solidFill>
                    <a:srgbClr val="04345C"/>
                  </a:solidFill>
                  <a:latin typeface="Montserrat Classic"/>
                </a:rPr>
                <a:t>Refers to the challenge in predicting the long-term motion of a system containing three or more gravitating objects, such as planets in a solar system. </a:t>
              </a:r>
            </a:p>
            <a:p>
              <a:pPr algn="just">
                <a:lnSpc>
                  <a:spcPts val="4500"/>
                </a:lnSpc>
              </a:pPr>
            </a:p>
          </p:txBody>
        </p:sp>
      </p:grpSp>
      <p:grpSp>
        <p:nvGrpSpPr>
          <p:cNvPr name="Group 7" id="7"/>
          <p:cNvGrpSpPr/>
          <p:nvPr/>
        </p:nvGrpSpPr>
        <p:grpSpPr>
          <a:xfrm rot="0">
            <a:off x="11490099" y="-1461089"/>
            <a:ext cx="8044341" cy="11285933"/>
            <a:chOff x="0" y="0"/>
            <a:chExt cx="10725788" cy="15047911"/>
          </a:xfrm>
        </p:grpSpPr>
        <p:sp>
          <p:nvSpPr>
            <p:cNvPr name="Freeform 8" id="8"/>
            <p:cNvSpPr/>
            <p:nvPr/>
          </p:nvSpPr>
          <p:spPr>
            <a:xfrm flipH="false" flipV="false" rot="-1538225">
              <a:off x="1374827" y="1654369"/>
              <a:ext cx="8741173" cy="4807645"/>
            </a:xfrm>
            <a:custGeom>
              <a:avLst/>
              <a:gdLst/>
              <a:ahLst/>
              <a:cxnLst/>
              <a:rect r="r" b="b" t="t" l="l"/>
              <a:pathLst>
                <a:path h="4807645" w="8741173">
                  <a:moveTo>
                    <a:pt x="0" y="0"/>
                  </a:moveTo>
                  <a:lnTo>
                    <a:pt x="8741173" y="0"/>
                  </a:lnTo>
                  <a:lnTo>
                    <a:pt x="8741173" y="4807645"/>
                  </a:lnTo>
                  <a:lnTo>
                    <a:pt x="0" y="4807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8116383"/>
              <a:ext cx="6931527" cy="6931527"/>
            </a:xfrm>
            <a:custGeom>
              <a:avLst/>
              <a:gdLst/>
              <a:ahLst/>
              <a:cxnLst/>
              <a:rect r="r" b="b" t="t" l="l"/>
              <a:pathLst>
                <a:path h="6931527" w="6931527">
                  <a:moveTo>
                    <a:pt x="0" y="0"/>
                  </a:moveTo>
                  <a:lnTo>
                    <a:pt x="6931527" y="0"/>
                  </a:lnTo>
                  <a:lnTo>
                    <a:pt x="6931527" y="6931528"/>
                  </a:lnTo>
                  <a:lnTo>
                    <a:pt x="0" y="6931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7810500" y="1066800"/>
            <a:ext cx="7690558" cy="7924800"/>
            <a:chOff x="0" y="0"/>
            <a:chExt cx="10254077" cy="10566400"/>
          </a:xfrm>
        </p:grpSpPr>
        <p:sp>
          <p:nvSpPr>
            <p:cNvPr name="TextBox 3" id="3"/>
            <p:cNvSpPr txBox="true"/>
            <p:nvPr/>
          </p:nvSpPr>
          <p:spPr>
            <a:xfrm rot="0">
              <a:off x="4" y="-9525"/>
              <a:ext cx="10254073" cy="2828925"/>
            </a:xfrm>
            <a:prstGeom prst="rect">
              <a:avLst/>
            </a:prstGeom>
          </p:spPr>
          <p:txBody>
            <a:bodyPr anchor="t" rtlCol="false" tIns="0" lIns="0" bIns="0" rIns="0">
              <a:spAutoFit/>
            </a:bodyPr>
            <a:lstStyle/>
            <a:p>
              <a:pPr>
                <a:lnSpc>
                  <a:spcPts val="8400"/>
                </a:lnSpc>
              </a:pPr>
              <a:r>
                <a:rPr lang="en-US" sz="7000">
                  <a:solidFill>
                    <a:srgbClr val="E2EDF1"/>
                  </a:solidFill>
                  <a:latin typeface="Montserrat Classic Bold"/>
                </a:rPr>
                <a:t>The Importance of Individuality</a:t>
              </a:r>
            </a:p>
          </p:txBody>
        </p:sp>
        <p:sp>
          <p:nvSpPr>
            <p:cNvPr name="TextBox 4" id="4"/>
            <p:cNvSpPr txBox="true"/>
            <p:nvPr/>
          </p:nvSpPr>
          <p:spPr>
            <a:xfrm rot="0">
              <a:off x="0" y="3233839"/>
              <a:ext cx="10254077"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A Brief Introduction</a:t>
              </a:r>
            </a:p>
          </p:txBody>
        </p:sp>
        <p:sp>
          <p:nvSpPr>
            <p:cNvPr name="TextBox 5" id="5"/>
            <p:cNvSpPr txBox="true"/>
            <p:nvPr/>
          </p:nvSpPr>
          <p:spPr>
            <a:xfrm rot="0">
              <a:off x="0" y="4527550"/>
              <a:ext cx="10254077" cy="6038850"/>
            </a:xfrm>
            <a:prstGeom prst="rect">
              <a:avLst/>
            </a:prstGeom>
          </p:spPr>
          <p:txBody>
            <a:bodyPr anchor="t" rtlCol="false" tIns="0" lIns="0" bIns="0" rIns="0">
              <a:spAutoFit/>
            </a:bodyPr>
            <a:lstStyle/>
            <a:p>
              <a:pPr algn="just">
                <a:lnSpc>
                  <a:spcPts val="4500"/>
                </a:lnSpc>
              </a:pPr>
              <a:r>
                <a:rPr lang="en-US" sz="3000" spc="30">
                  <a:solidFill>
                    <a:srgbClr val="E2EDF1"/>
                  </a:solidFill>
                  <a:latin typeface="Montserrat Classic"/>
                </a:rPr>
                <a:t>Gravitational interactions at scale are fundamental to understanding the structure, evolution, and dynamics of the universe. They are described by the principles of Newtonian gravity and, on larger cosmological scales, by the theory of general relativity</a:t>
              </a:r>
            </a:p>
            <a:p>
              <a:pPr algn="just">
                <a:lnSpc>
                  <a:spcPts val="4500"/>
                </a:lnSpc>
              </a:pPr>
            </a:p>
          </p:txBody>
        </p:sp>
      </p:grpSp>
      <p:sp>
        <p:nvSpPr>
          <p:cNvPr name="Freeform 6" id="6"/>
          <p:cNvSpPr/>
          <p:nvPr/>
        </p:nvSpPr>
        <p:spPr>
          <a:xfrm flipH="false" flipV="false" rot="0">
            <a:off x="1028700" y="1066800"/>
            <a:ext cx="5905500" cy="8191500"/>
          </a:xfrm>
          <a:custGeom>
            <a:avLst/>
            <a:gdLst/>
            <a:ahLst/>
            <a:cxnLst/>
            <a:rect r="r" b="b" t="t" l="l"/>
            <a:pathLst>
              <a:path h="8191500" w="5905500">
                <a:moveTo>
                  <a:pt x="0" y="0"/>
                </a:moveTo>
                <a:lnTo>
                  <a:pt x="5905500" y="0"/>
                </a:lnTo>
                <a:lnTo>
                  <a:pt x="5905500" y="8191500"/>
                </a:lnTo>
                <a:lnTo>
                  <a:pt x="0" y="8191500"/>
                </a:lnTo>
                <a:lnTo>
                  <a:pt x="0" y="0"/>
                </a:lnTo>
                <a:close/>
              </a:path>
            </a:pathLst>
          </a:custGeom>
          <a:blipFill>
            <a:blip r:embed="rId3"/>
            <a:stretch>
              <a:fillRect l="-73357" t="0" r="-73357" b="0"/>
            </a:stretch>
          </a:blipFill>
        </p:spPr>
      </p:sp>
      <p:sp>
        <p:nvSpPr>
          <p:cNvPr name="Freeform 7" id="7"/>
          <p:cNvSpPr/>
          <p:nvPr/>
        </p:nvSpPr>
        <p:spPr>
          <a:xfrm flipH="false" flipV="false" rot="0">
            <a:off x="408815" y="428018"/>
            <a:ext cx="2200882" cy="2200882"/>
          </a:xfrm>
          <a:custGeom>
            <a:avLst/>
            <a:gdLst/>
            <a:ahLst/>
            <a:cxnLst/>
            <a:rect r="r" b="b" t="t" l="l"/>
            <a:pathLst>
              <a:path h="2200882" w="2200882">
                <a:moveTo>
                  <a:pt x="0" y="0"/>
                </a:moveTo>
                <a:lnTo>
                  <a:pt x="2200882" y="0"/>
                </a:lnTo>
                <a:lnTo>
                  <a:pt x="2200882" y="2200882"/>
                </a:lnTo>
                <a:lnTo>
                  <a:pt x="0" y="2200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408815" y="8340401"/>
            <a:ext cx="2924935" cy="1184599"/>
          </a:xfrm>
          <a:custGeom>
            <a:avLst/>
            <a:gdLst/>
            <a:ahLst/>
            <a:cxnLst/>
            <a:rect r="r" b="b" t="t" l="l"/>
            <a:pathLst>
              <a:path h="1184599" w="2924935">
                <a:moveTo>
                  <a:pt x="2924935" y="0"/>
                </a:moveTo>
                <a:lnTo>
                  <a:pt x="0" y="0"/>
                </a:lnTo>
                <a:lnTo>
                  <a:pt x="0" y="1184599"/>
                </a:lnTo>
                <a:lnTo>
                  <a:pt x="2924935" y="1184599"/>
                </a:lnTo>
                <a:lnTo>
                  <a:pt x="29249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rot="0">
            <a:off x="-247650" y="9258300"/>
            <a:ext cx="18840450" cy="1257300"/>
          </a:xfrm>
          <a:prstGeom prst="rect">
            <a:avLst/>
          </a:prstGeom>
          <a:solidFill>
            <a:srgbClr val="6BD4CD"/>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534650" y="-190500"/>
            <a:ext cx="7753350" cy="10877550"/>
          </a:xfrm>
          <a:prstGeom prst="rect">
            <a:avLst/>
          </a:prstGeom>
          <a:solidFill>
            <a:srgbClr val="6BD4CD"/>
          </a:solidFill>
        </p:spPr>
      </p:sp>
      <p:sp>
        <p:nvSpPr>
          <p:cNvPr name="Freeform 3" id="3"/>
          <p:cNvSpPr/>
          <p:nvPr/>
        </p:nvSpPr>
        <p:spPr>
          <a:xfrm flipH="false" flipV="false" rot="0">
            <a:off x="11506200" y="1028700"/>
            <a:ext cx="5753100" cy="8191500"/>
          </a:xfrm>
          <a:custGeom>
            <a:avLst/>
            <a:gdLst/>
            <a:ahLst/>
            <a:cxnLst/>
            <a:rect r="r" b="b" t="t" l="l"/>
            <a:pathLst>
              <a:path h="8191500" w="5753100">
                <a:moveTo>
                  <a:pt x="0" y="0"/>
                </a:moveTo>
                <a:lnTo>
                  <a:pt x="5753100" y="0"/>
                </a:lnTo>
                <a:lnTo>
                  <a:pt x="5753100" y="8191500"/>
                </a:lnTo>
                <a:lnTo>
                  <a:pt x="0" y="8191500"/>
                </a:lnTo>
                <a:lnTo>
                  <a:pt x="0" y="0"/>
                </a:lnTo>
                <a:close/>
              </a:path>
            </a:pathLst>
          </a:custGeom>
          <a:blipFill>
            <a:blip r:embed="rId2"/>
            <a:stretch>
              <a:fillRect l="-5080" t="0" r="-5080" b="0"/>
            </a:stretch>
          </a:blipFill>
        </p:spPr>
      </p:sp>
      <p:grpSp>
        <p:nvGrpSpPr>
          <p:cNvPr name="Group 4" id="4"/>
          <p:cNvGrpSpPr/>
          <p:nvPr/>
        </p:nvGrpSpPr>
        <p:grpSpPr>
          <a:xfrm rot="0">
            <a:off x="11210165" y="8073701"/>
            <a:ext cx="6706861" cy="1184599"/>
            <a:chOff x="0" y="0"/>
            <a:chExt cx="8942482" cy="1579465"/>
          </a:xfrm>
        </p:grpSpPr>
        <p:sp>
          <p:nvSpPr>
            <p:cNvPr name="Freeform 5" id="5"/>
            <p:cNvSpPr/>
            <p:nvPr/>
          </p:nvSpPr>
          <p:spPr>
            <a:xfrm flipH="true" flipV="false" rot="0">
              <a:off x="5042568" y="0"/>
              <a:ext cx="3899914" cy="1579465"/>
            </a:xfrm>
            <a:custGeom>
              <a:avLst/>
              <a:gdLst/>
              <a:ahLst/>
              <a:cxnLst/>
              <a:rect r="r" b="b" t="t" l="l"/>
              <a:pathLst>
                <a:path h="1579465" w="3899914">
                  <a:moveTo>
                    <a:pt x="3899914" y="0"/>
                  </a:moveTo>
                  <a:lnTo>
                    <a:pt x="0" y="0"/>
                  </a:lnTo>
                  <a:lnTo>
                    <a:pt x="0" y="1579465"/>
                  </a:lnTo>
                  <a:lnTo>
                    <a:pt x="3899914" y="1579465"/>
                  </a:lnTo>
                  <a:lnTo>
                    <a:pt x="389991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543989"/>
              <a:ext cx="2556732" cy="1035477"/>
            </a:xfrm>
            <a:custGeom>
              <a:avLst/>
              <a:gdLst/>
              <a:ahLst/>
              <a:cxnLst/>
              <a:rect r="r" b="b" t="t" l="l"/>
              <a:pathLst>
                <a:path h="1035477" w="2556732">
                  <a:moveTo>
                    <a:pt x="0" y="0"/>
                  </a:moveTo>
                  <a:lnTo>
                    <a:pt x="2556732" y="0"/>
                  </a:lnTo>
                  <a:lnTo>
                    <a:pt x="2556732" y="1035476"/>
                  </a:lnTo>
                  <a:lnTo>
                    <a:pt x="0" y="1035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028700" y="757238"/>
            <a:ext cx="8547808" cy="8982075"/>
            <a:chOff x="0" y="0"/>
            <a:chExt cx="11397077" cy="11976100"/>
          </a:xfrm>
        </p:grpSpPr>
        <p:sp>
          <p:nvSpPr>
            <p:cNvPr name="TextBox 8" id="8"/>
            <p:cNvSpPr txBox="true"/>
            <p:nvPr/>
          </p:nvSpPr>
          <p:spPr>
            <a:xfrm rot="0">
              <a:off x="0" y="-9525"/>
              <a:ext cx="11397073" cy="2828925"/>
            </a:xfrm>
            <a:prstGeom prst="rect">
              <a:avLst/>
            </a:prstGeom>
          </p:spPr>
          <p:txBody>
            <a:bodyPr anchor="t" rtlCol="false" tIns="0" lIns="0" bIns="0" rIns="0">
              <a:spAutoFit/>
            </a:bodyPr>
            <a:lstStyle/>
            <a:p>
              <a:pPr>
                <a:lnSpc>
                  <a:spcPts val="8400"/>
                </a:lnSpc>
              </a:pPr>
              <a:r>
                <a:rPr lang="en-US" sz="7000">
                  <a:solidFill>
                    <a:srgbClr val="E2EDF1"/>
                  </a:solidFill>
                  <a:latin typeface="Montserrat Classic Bold"/>
                </a:rPr>
                <a:t>Mathematical Solution</a:t>
              </a:r>
            </a:p>
          </p:txBody>
        </p:sp>
        <p:sp>
          <p:nvSpPr>
            <p:cNvPr name="TextBox 9" id="9"/>
            <p:cNvSpPr txBox="true"/>
            <p:nvPr/>
          </p:nvSpPr>
          <p:spPr>
            <a:xfrm rot="0">
              <a:off x="0" y="3638973"/>
              <a:ext cx="11397077" cy="799253"/>
            </a:xfrm>
            <a:prstGeom prst="rect">
              <a:avLst/>
            </a:prstGeom>
          </p:spPr>
          <p:txBody>
            <a:bodyPr anchor="t" rtlCol="false" tIns="0" lIns="0" bIns="0" rIns="0">
              <a:spAutoFit/>
            </a:bodyPr>
            <a:lstStyle/>
            <a:p>
              <a:pPr>
                <a:lnSpc>
                  <a:spcPts val="4940"/>
                </a:lnSpc>
              </a:pPr>
              <a:r>
                <a:rPr lang="en-US" sz="3800" spc="113">
                  <a:solidFill>
                    <a:srgbClr val="6BD4CD"/>
                  </a:solidFill>
                  <a:latin typeface="Montserrat Classic Bold"/>
                </a:rPr>
                <a:t>The Euler Method</a:t>
              </a:r>
            </a:p>
          </p:txBody>
        </p:sp>
        <p:sp>
          <p:nvSpPr>
            <p:cNvPr name="TextBox 10" id="10"/>
            <p:cNvSpPr txBox="true"/>
            <p:nvPr/>
          </p:nvSpPr>
          <p:spPr>
            <a:xfrm rot="0">
              <a:off x="0" y="5175250"/>
              <a:ext cx="11397077" cy="6800850"/>
            </a:xfrm>
            <a:prstGeom prst="rect">
              <a:avLst/>
            </a:prstGeom>
          </p:spPr>
          <p:txBody>
            <a:bodyPr anchor="t" rtlCol="false" tIns="0" lIns="0" bIns="0" rIns="0">
              <a:spAutoFit/>
            </a:bodyPr>
            <a:lstStyle/>
            <a:p>
              <a:pPr algn="just">
                <a:lnSpc>
                  <a:spcPts val="4500"/>
                </a:lnSpc>
              </a:pPr>
              <a:r>
                <a:rPr lang="en-US" sz="3000" spc="30">
                  <a:solidFill>
                    <a:srgbClr val="E2EDF1"/>
                  </a:solidFill>
                  <a:latin typeface="Montserrat Classic"/>
                </a:rPr>
                <a:t>The Euler method is a numerical technique used to estimate the solution to ordinary differential equations (ODEs), and it can be applied to approximate the motion of celestial bodies in an N-body system. Here's a simplified explanation of how the Euler method can be used for the N-body problem.</a:t>
              </a:r>
            </a:p>
            <a:p>
              <a:pPr algn="just">
                <a:lnSpc>
                  <a:spcPts val="45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10468723" y="1562100"/>
            <a:ext cx="9124950" cy="9124950"/>
          </a:xfrm>
          <a:custGeom>
            <a:avLst/>
            <a:gdLst/>
            <a:ahLst/>
            <a:cxnLst/>
            <a:rect r="r" b="b" t="t" l="l"/>
            <a:pathLst>
              <a:path h="9124950" w="9124950">
                <a:moveTo>
                  <a:pt x="0" y="0"/>
                </a:moveTo>
                <a:lnTo>
                  <a:pt x="9124950" y="0"/>
                </a:lnTo>
                <a:lnTo>
                  <a:pt x="9124950" y="9124950"/>
                </a:lnTo>
                <a:lnTo>
                  <a:pt x="0" y="9124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0148008" cy="4809811"/>
            <a:chOff x="0" y="0"/>
            <a:chExt cx="13530677" cy="6413081"/>
          </a:xfrm>
        </p:grpSpPr>
        <p:sp>
          <p:nvSpPr>
            <p:cNvPr name="TextBox 4" id="4"/>
            <p:cNvSpPr txBox="true"/>
            <p:nvPr/>
          </p:nvSpPr>
          <p:spPr>
            <a:xfrm rot="0">
              <a:off x="0" y="1476735"/>
              <a:ext cx="13530677" cy="3667125"/>
            </a:xfrm>
            <a:prstGeom prst="rect">
              <a:avLst/>
            </a:prstGeom>
          </p:spPr>
          <p:txBody>
            <a:bodyPr anchor="t" rtlCol="false" tIns="0" lIns="0" bIns="0" rIns="0">
              <a:spAutoFit/>
            </a:bodyPr>
            <a:lstStyle/>
            <a:p>
              <a:pPr>
                <a:lnSpc>
                  <a:spcPts val="7200"/>
                </a:lnSpc>
              </a:pPr>
              <a:r>
                <a:rPr lang="en-US" sz="6000" spc="89">
                  <a:solidFill>
                    <a:srgbClr val="6BD4CD"/>
                  </a:solidFill>
                  <a:latin typeface="Montserrat Classic Bold"/>
                </a:rPr>
                <a:t>THE COMPUTATIONAL IMPLEMENTATION “SEQUENTIAL CODE” </a:t>
              </a:r>
            </a:p>
          </p:txBody>
        </p:sp>
        <p:sp>
          <p:nvSpPr>
            <p:cNvPr name="TextBox 5" id="5"/>
            <p:cNvSpPr txBox="true"/>
            <p:nvPr/>
          </p:nvSpPr>
          <p:spPr>
            <a:xfrm rot="0">
              <a:off x="0" y="-38100"/>
              <a:ext cx="13530677" cy="799253"/>
            </a:xfrm>
            <a:prstGeom prst="rect">
              <a:avLst/>
            </a:prstGeom>
          </p:spPr>
          <p:txBody>
            <a:bodyPr anchor="t" rtlCol="false" tIns="0" lIns="0" bIns="0" rIns="0">
              <a:spAutoFit/>
            </a:bodyPr>
            <a:lstStyle/>
            <a:p>
              <a:pPr>
                <a:lnSpc>
                  <a:spcPts val="4940"/>
                </a:lnSpc>
              </a:pPr>
              <a:r>
                <a:rPr lang="en-US" sz="3800" spc="113">
                  <a:solidFill>
                    <a:srgbClr val="E2EDF1"/>
                  </a:solidFill>
                  <a:latin typeface="Montserrat Classic Bold"/>
                </a:rPr>
                <a:t>Chapter 2 : computing </a:t>
              </a:r>
            </a:p>
          </p:txBody>
        </p:sp>
        <p:sp>
          <p:nvSpPr>
            <p:cNvPr name="TextBox 6" id="6"/>
            <p:cNvSpPr txBox="true"/>
            <p:nvPr/>
          </p:nvSpPr>
          <p:spPr>
            <a:xfrm rot="0">
              <a:off x="0" y="5716486"/>
              <a:ext cx="13530677" cy="696595"/>
            </a:xfrm>
            <a:prstGeom prst="rect">
              <a:avLst/>
            </a:prstGeom>
          </p:spPr>
          <p:txBody>
            <a:bodyPr anchor="t" rtlCol="false" tIns="0" lIns="0" bIns="0" rIns="0">
              <a:spAutoFit/>
            </a:bodyPr>
            <a:lstStyle/>
            <a:p>
              <a:pPr>
                <a:lnSpc>
                  <a:spcPts val="4290"/>
                </a:lnSpc>
              </a:pPr>
            </a:p>
          </p:txBody>
        </p:sp>
      </p:grpSp>
      <p:sp>
        <p:nvSpPr>
          <p:cNvPr name="Freeform 7" id="7"/>
          <p:cNvSpPr/>
          <p:nvPr/>
        </p:nvSpPr>
        <p:spPr>
          <a:xfrm flipH="true" flipV="false" rot="0">
            <a:off x="408815" y="8340401"/>
            <a:ext cx="2924935" cy="1184599"/>
          </a:xfrm>
          <a:custGeom>
            <a:avLst/>
            <a:gdLst/>
            <a:ahLst/>
            <a:cxnLst/>
            <a:rect r="r" b="b" t="t" l="l"/>
            <a:pathLst>
              <a:path h="1184599" w="2924935">
                <a:moveTo>
                  <a:pt x="2924935" y="0"/>
                </a:moveTo>
                <a:lnTo>
                  <a:pt x="0" y="0"/>
                </a:lnTo>
                <a:lnTo>
                  <a:pt x="0" y="1184599"/>
                </a:lnTo>
                <a:lnTo>
                  <a:pt x="2924935" y="1184599"/>
                </a:lnTo>
                <a:lnTo>
                  <a:pt x="292493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0">
            <a:off x="-247650" y="9258300"/>
            <a:ext cx="18840450" cy="1257300"/>
          </a:xfrm>
          <a:prstGeom prst="rect">
            <a:avLst/>
          </a:prstGeom>
          <a:solidFill>
            <a:srgbClr val="6BD4CD"/>
          </a:solid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28700" y="1028700"/>
            <a:ext cx="7696200" cy="8229600"/>
          </a:xfrm>
          <a:prstGeom prst="rect">
            <a:avLst/>
          </a:prstGeom>
          <a:solidFill>
            <a:srgbClr val="E2EDF1"/>
          </a:solidFill>
        </p:spPr>
      </p:sp>
      <p:sp>
        <p:nvSpPr>
          <p:cNvPr name="AutoShape 3" id="3"/>
          <p:cNvSpPr/>
          <p:nvPr/>
        </p:nvSpPr>
        <p:spPr>
          <a:xfrm rot="0">
            <a:off x="9563100" y="1028700"/>
            <a:ext cx="7696200" cy="8229600"/>
          </a:xfrm>
          <a:prstGeom prst="rect">
            <a:avLst/>
          </a:prstGeom>
          <a:solidFill>
            <a:srgbClr val="E2EDF1"/>
          </a:solidFill>
        </p:spPr>
      </p:sp>
      <p:sp>
        <p:nvSpPr>
          <p:cNvPr name="Freeform 4" id="4"/>
          <p:cNvSpPr/>
          <p:nvPr/>
        </p:nvSpPr>
        <p:spPr>
          <a:xfrm flipH="false" flipV="false" rot="0">
            <a:off x="1562100" y="1447800"/>
            <a:ext cx="6686550" cy="7440716"/>
          </a:xfrm>
          <a:custGeom>
            <a:avLst/>
            <a:gdLst/>
            <a:ahLst/>
            <a:cxnLst/>
            <a:rect r="r" b="b" t="t" l="l"/>
            <a:pathLst>
              <a:path h="7440716" w="6686550">
                <a:moveTo>
                  <a:pt x="0" y="0"/>
                </a:moveTo>
                <a:lnTo>
                  <a:pt x="6686550" y="0"/>
                </a:lnTo>
                <a:lnTo>
                  <a:pt x="6686550" y="7440716"/>
                </a:lnTo>
                <a:lnTo>
                  <a:pt x="0" y="7440716"/>
                </a:lnTo>
                <a:lnTo>
                  <a:pt x="0" y="0"/>
                </a:lnTo>
                <a:close/>
              </a:path>
            </a:pathLst>
          </a:custGeom>
          <a:blipFill>
            <a:blip r:embed="rId2"/>
            <a:stretch>
              <a:fillRect l="-21726" t="-19566" r="-21726" b="0"/>
            </a:stretch>
          </a:blipFill>
        </p:spPr>
      </p:sp>
      <p:sp>
        <p:nvSpPr>
          <p:cNvPr name="Freeform 5" id="5"/>
          <p:cNvSpPr/>
          <p:nvPr/>
        </p:nvSpPr>
        <p:spPr>
          <a:xfrm flipH="false" flipV="false" rot="0">
            <a:off x="9742956" y="1028700"/>
            <a:ext cx="7336488" cy="8229600"/>
          </a:xfrm>
          <a:custGeom>
            <a:avLst/>
            <a:gdLst/>
            <a:ahLst/>
            <a:cxnLst/>
            <a:rect r="r" b="b" t="t" l="l"/>
            <a:pathLst>
              <a:path h="8229600" w="7336488">
                <a:moveTo>
                  <a:pt x="0" y="0"/>
                </a:moveTo>
                <a:lnTo>
                  <a:pt x="7336488" y="0"/>
                </a:lnTo>
                <a:lnTo>
                  <a:pt x="7336488" y="8229600"/>
                </a:lnTo>
                <a:lnTo>
                  <a:pt x="0" y="8229600"/>
                </a:lnTo>
                <a:lnTo>
                  <a:pt x="0" y="0"/>
                </a:lnTo>
                <a:close/>
              </a:path>
            </a:pathLst>
          </a:custGeom>
          <a:blipFill>
            <a:blip r:embed="rId3"/>
            <a:stretch>
              <a:fillRect l="0" t="-889" r="0" b="-889"/>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4519735" y="1571321"/>
            <a:ext cx="1836321" cy="1836321"/>
          </a:xfrm>
          <a:custGeom>
            <a:avLst/>
            <a:gdLst/>
            <a:ahLst/>
            <a:cxnLst/>
            <a:rect r="r" b="b" t="t" l="l"/>
            <a:pathLst>
              <a:path h="1836321" w="1836321">
                <a:moveTo>
                  <a:pt x="0" y="0"/>
                </a:moveTo>
                <a:lnTo>
                  <a:pt x="1836321" y="0"/>
                </a:lnTo>
                <a:lnTo>
                  <a:pt x="1836321" y="1836321"/>
                </a:lnTo>
                <a:lnTo>
                  <a:pt x="0" y="18363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38225">
            <a:off x="-1018167" y="296989"/>
            <a:ext cx="6555880" cy="3605734"/>
          </a:xfrm>
          <a:custGeom>
            <a:avLst/>
            <a:gdLst/>
            <a:ahLst/>
            <a:cxnLst/>
            <a:rect r="r" b="b" t="t" l="l"/>
            <a:pathLst>
              <a:path h="3605734" w="6555880">
                <a:moveTo>
                  <a:pt x="0" y="0"/>
                </a:moveTo>
                <a:lnTo>
                  <a:pt x="6555879" y="0"/>
                </a:lnTo>
                <a:lnTo>
                  <a:pt x="6555879" y="3605734"/>
                </a:lnTo>
                <a:lnTo>
                  <a:pt x="0" y="3605734"/>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04132" y="0"/>
            <a:ext cx="12945412" cy="10287000"/>
          </a:xfrm>
          <a:custGeom>
            <a:avLst/>
            <a:gdLst/>
            <a:ahLst/>
            <a:cxnLst/>
            <a:rect r="r" b="b" t="t" l="l"/>
            <a:pathLst>
              <a:path h="10287000" w="12945412">
                <a:moveTo>
                  <a:pt x="0" y="0"/>
                </a:moveTo>
                <a:lnTo>
                  <a:pt x="12945411" y="0"/>
                </a:lnTo>
                <a:lnTo>
                  <a:pt x="12945411" y="10287000"/>
                </a:lnTo>
                <a:lnTo>
                  <a:pt x="0" y="10287000"/>
                </a:lnTo>
                <a:lnTo>
                  <a:pt x="0" y="0"/>
                </a:lnTo>
                <a:close/>
              </a:path>
            </a:pathLst>
          </a:custGeom>
          <a:blipFill>
            <a:blip r:embed="rId6"/>
            <a:stretch>
              <a:fillRect l="-5067" t="0" r="-11435" b="0"/>
            </a:stretch>
          </a:blipFill>
        </p:spPr>
      </p:sp>
      <p:grpSp>
        <p:nvGrpSpPr>
          <p:cNvPr name="Group 5" id="5"/>
          <p:cNvGrpSpPr/>
          <p:nvPr/>
        </p:nvGrpSpPr>
        <p:grpSpPr>
          <a:xfrm rot="0">
            <a:off x="408815" y="6619534"/>
            <a:ext cx="5947241" cy="2638766"/>
            <a:chOff x="0" y="0"/>
            <a:chExt cx="7929655" cy="3518355"/>
          </a:xfrm>
        </p:grpSpPr>
        <p:sp>
          <p:nvSpPr>
            <p:cNvPr name="TextBox 6" id="6"/>
            <p:cNvSpPr txBox="true"/>
            <p:nvPr/>
          </p:nvSpPr>
          <p:spPr>
            <a:xfrm rot="0">
              <a:off x="0" y="723537"/>
              <a:ext cx="7886509" cy="2794818"/>
            </a:xfrm>
            <a:prstGeom prst="rect">
              <a:avLst/>
            </a:prstGeom>
          </p:spPr>
          <p:txBody>
            <a:bodyPr anchor="t" rtlCol="false" tIns="0" lIns="0" bIns="0" rIns="0">
              <a:spAutoFit/>
            </a:bodyPr>
            <a:lstStyle/>
            <a:p>
              <a:pPr>
                <a:lnSpc>
                  <a:spcPts val="3356"/>
                </a:lnSpc>
              </a:pPr>
              <a:r>
                <a:rPr lang="en-US" sz="2237" spc="22">
                  <a:solidFill>
                    <a:srgbClr val="E2EDF1"/>
                  </a:solidFill>
                  <a:latin typeface="Montserrat Classic"/>
                </a:rPr>
                <a:t>This program generates a specified number of particles with random properties, stores the particle data in a binary file, and measures the elapsed time for this process. </a:t>
              </a:r>
            </a:p>
          </p:txBody>
        </p:sp>
        <p:sp>
          <p:nvSpPr>
            <p:cNvPr name="TextBox 7" id="7"/>
            <p:cNvSpPr txBox="true"/>
            <p:nvPr/>
          </p:nvSpPr>
          <p:spPr>
            <a:xfrm rot="0">
              <a:off x="0" y="-28575"/>
              <a:ext cx="7929655" cy="596307"/>
            </a:xfrm>
            <a:prstGeom prst="rect">
              <a:avLst/>
            </a:prstGeom>
          </p:spPr>
          <p:txBody>
            <a:bodyPr anchor="t" rtlCol="false" tIns="0" lIns="0" bIns="0" rIns="0">
              <a:spAutoFit/>
            </a:bodyPr>
            <a:lstStyle/>
            <a:p>
              <a:pPr>
                <a:lnSpc>
                  <a:spcPts val="3684"/>
                </a:lnSpc>
              </a:pPr>
              <a:r>
                <a:rPr lang="en-US" sz="2834" spc="85">
                  <a:solidFill>
                    <a:srgbClr val="6BD4CD"/>
                  </a:solidFill>
                  <a:latin typeface="Montserrat Classic Bold"/>
                </a:rPr>
                <a:t>Particle Production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4519735" y="1571321"/>
            <a:ext cx="1836321" cy="1836321"/>
          </a:xfrm>
          <a:custGeom>
            <a:avLst/>
            <a:gdLst/>
            <a:ahLst/>
            <a:cxnLst/>
            <a:rect r="r" b="b" t="t" l="l"/>
            <a:pathLst>
              <a:path h="1836321" w="1836321">
                <a:moveTo>
                  <a:pt x="0" y="0"/>
                </a:moveTo>
                <a:lnTo>
                  <a:pt x="1836321" y="0"/>
                </a:lnTo>
                <a:lnTo>
                  <a:pt x="1836321" y="1836321"/>
                </a:lnTo>
                <a:lnTo>
                  <a:pt x="0" y="18363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38225">
            <a:off x="-1018167" y="296989"/>
            <a:ext cx="6555880" cy="3605734"/>
          </a:xfrm>
          <a:custGeom>
            <a:avLst/>
            <a:gdLst/>
            <a:ahLst/>
            <a:cxnLst/>
            <a:rect r="r" b="b" t="t" l="l"/>
            <a:pathLst>
              <a:path h="3605734" w="6555880">
                <a:moveTo>
                  <a:pt x="0" y="0"/>
                </a:moveTo>
                <a:lnTo>
                  <a:pt x="6555879" y="0"/>
                </a:lnTo>
                <a:lnTo>
                  <a:pt x="6555879" y="3605734"/>
                </a:lnTo>
                <a:lnTo>
                  <a:pt x="0" y="3605734"/>
                </a:lnTo>
                <a:lnTo>
                  <a:pt x="0"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717330" y="5433944"/>
            <a:ext cx="9321746" cy="4853056"/>
            <a:chOff x="0" y="0"/>
            <a:chExt cx="12428995" cy="6470741"/>
          </a:xfrm>
        </p:grpSpPr>
        <p:sp>
          <p:nvSpPr>
            <p:cNvPr name="Freeform 5" id="5"/>
            <p:cNvSpPr/>
            <p:nvPr/>
          </p:nvSpPr>
          <p:spPr>
            <a:xfrm flipH="false" flipV="false" rot="0">
              <a:off x="0" y="0"/>
              <a:ext cx="6470741" cy="6470741"/>
            </a:xfrm>
            <a:custGeom>
              <a:avLst/>
              <a:gdLst/>
              <a:ahLst/>
              <a:cxnLst/>
              <a:rect r="r" b="b" t="t" l="l"/>
              <a:pathLst>
                <a:path h="6470741" w="6470741">
                  <a:moveTo>
                    <a:pt x="0" y="0"/>
                  </a:moveTo>
                  <a:lnTo>
                    <a:pt x="6470741" y="0"/>
                  </a:lnTo>
                  <a:lnTo>
                    <a:pt x="6470741" y="6470741"/>
                  </a:lnTo>
                  <a:lnTo>
                    <a:pt x="0" y="6470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591313" y="1971335"/>
              <a:ext cx="3837682" cy="3837682"/>
            </a:xfrm>
            <a:custGeom>
              <a:avLst/>
              <a:gdLst/>
              <a:ahLst/>
              <a:cxnLst/>
              <a:rect r="r" b="b" t="t" l="l"/>
              <a:pathLst>
                <a:path h="3837682" w="3837682">
                  <a:moveTo>
                    <a:pt x="0" y="0"/>
                  </a:moveTo>
                  <a:lnTo>
                    <a:pt x="3837682" y="0"/>
                  </a:lnTo>
                  <a:lnTo>
                    <a:pt x="3837682" y="3837682"/>
                  </a:lnTo>
                  <a:lnTo>
                    <a:pt x="0" y="383768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1028700" y="2755591"/>
            <a:ext cx="15057730" cy="4430704"/>
          </a:xfrm>
          <a:custGeom>
            <a:avLst/>
            <a:gdLst/>
            <a:ahLst/>
            <a:cxnLst/>
            <a:rect r="r" b="b" t="t" l="l"/>
            <a:pathLst>
              <a:path h="4430704" w="15057730">
                <a:moveTo>
                  <a:pt x="0" y="0"/>
                </a:moveTo>
                <a:lnTo>
                  <a:pt x="15057730" y="0"/>
                </a:lnTo>
                <a:lnTo>
                  <a:pt x="15057730" y="4430704"/>
                </a:lnTo>
                <a:lnTo>
                  <a:pt x="0" y="4430704"/>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DAF2WBjaVE0</dc:identifier>
  <dcterms:modified xsi:type="dcterms:W3CDTF">2011-08-01T06:04:30Z</dcterms:modified>
  <cp:revision>1</cp:revision>
  <dc:title>N-Body Problem</dc:title>
</cp:coreProperties>
</file>